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3"/>
  </p:notesMasterIdLst>
  <p:sldIdLst>
    <p:sldId id="256" r:id="rId2"/>
    <p:sldId id="288" r:id="rId3"/>
    <p:sldId id="258" r:id="rId4"/>
    <p:sldId id="259" r:id="rId5"/>
    <p:sldId id="285" r:id="rId6"/>
    <p:sldId id="287" r:id="rId7"/>
    <p:sldId id="270" r:id="rId8"/>
    <p:sldId id="417" r:id="rId9"/>
    <p:sldId id="261" r:id="rId10"/>
    <p:sldId id="406" r:id="rId11"/>
    <p:sldId id="409" r:id="rId12"/>
    <p:sldId id="410" r:id="rId13"/>
    <p:sldId id="407" r:id="rId14"/>
    <p:sldId id="413" r:id="rId15"/>
    <p:sldId id="408" r:id="rId16"/>
    <p:sldId id="412" r:id="rId17"/>
    <p:sldId id="402" r:id="rId18"/>
    <p:sldId id="265" r:id="rId19"/>
    <p:sldId id="418" r:id="rId20"/>
    <p:sldId id="282" r:id="rId21"/>
    <p:sldId id="414" r:id="rId22"/>
    <p:sldId id="415" r:id="rId23"/>
    <p:sldId id="416" r:id="rId24"/>
    <p:sldId id="399" r:id="rId25"/>
    <p:sldId id="284" r:id="rId26"/>
    <p:sldId id="286" r:id="rId27"/>
    <p:sldId id="279" r:id="rId28"/>
    <p:sldId id="404" r:id="rId29"/>
    <p:sldId id="401" r:id="rId30"/>
    <p:sldId id="411" r:id="rId31"/>
    <p:sldId id="281" r:id="rId32"/>
  </p:sldIdLst>
  <p:sldSz cx="12192000" cy="6858000"/>
  <p:notesSz cx="6858000" cy="9144000"/>
  <p:embeddedFontLst>
    <p:embeddedFont>
      <p:font typeface="Cambria" panose="02040503050406030204" pitchFamily="18" charset="0"/>
      <p:regular r:id="rId34"/>
      <p:bold r:id="rId35"/>
      <p:italic r:id="rId36"/>
      <p:boldItalic r:id="rId37"/>
    </p:embeddedFont>
    <p:embeddedFont>
      <p:font typeface="Candara" panose="020E050203030302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Constantia" panose="02030602050306030303" pitchFamily="18" charset="0"/>
      <p:regular r:id="rId46"/>
      <p:bold r:id="rId47"/>
      <p:italic r:id="rId48"/>
      <p:boldItalic r:id="rId49"/>
    </p:embeddedFon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KoHo" panose="00000500000000000000" pitchFamily="2" charset="-34"/>
      <p:regular r:id="rId54"/>
      <p:bold r:id="rId55"/>
      <p:italic r:id="rId56"/>
      <p:boldItalic r:id="rId57"/>
    </p:embeddedFont>
    <p:embeddedFont>
      <p:font typeface="Yu Gothic Light" panose="020B0300000000000000" pitchFamily="34" charset="-128"/>
      <p:regular r:id="rId58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6FC373-F925-4251-90B6-631A9D4826F8}">
          <p14:sldIdLst>
            <p14:sldId id="256"/>
            <p14:sldId id="288"/>
          </p14:sldIdLst>
        </p14:section>
        <p14:section name="Genomics Intro" id="{8BF3B457-2C8C-44BC-9C9A-8A9EAB4ED79B}">
          <p14:sldIdLst>
            <p14:sldId id="258"/>
            <p14:sldId id="259"/>
            <p14:sldId id="285"/>
            <p14:sldId id="287"/>
            <p14:sldId id="270"/>
            <p14:sldId id="417"/>
          </p14:sldIdLst>
        </p14:section>
        <p14:section name="Research Questions" id="{FF7C17C2-5BAC-AD46-9E49-7FF38436F4E7}">
          <p14:sldIdLst>
            <p14:sldId id="261"/>
            <p14:sldId id="406"/>
          </p14:sldIdLst>
        </p14:section>
        <p14:section name="Methodology" id="{77425300-2F23-9443-96CD-1C0CCD2A2E08}">
          <p14:sldIdLst>
            <p14:sldId id="409"/>
            <p14:sldId id="410"/>
            <p14:sldId id="407"/>
            <p14:sldId id="413"/>
            <p14:sldId id="408"/>
            <p14:sldId id="412"/>
          </p14:sldIdLst>
        </p14:section>
        <p14:section name="Impacts" id="{FF4C00A6-3D1B-AE41-A836-4C5CD29070F3}">
          <p14:sldIdLst>
            <p14:sldId id="402"/>
            <p14:sldId id="265"/>
            <p14:sldId id="418"/>
          </p14:sldIdLst>
        </p14:section>
        <p14:section name="Supplementary Slides" id="{C719A7D3-B48E-D448-AEB5-38D17DE6FD5A}">
          <p14:sldIdLst>
            <p14:sldId id="282"/>
            <p14:sldId id="414"/>
            <p14:sldId id="415"/>
            <p14:sldId id="416"/>
            <p14:sldId id="399"/>
            <p14:sldId id="284"/>
            <p14:sldId id="286"/>
            <p14:sldId id="279"/>
            <p14:sldId id="404"/>
            <p14:sldId id="401"/>
            <p14:sldId id="411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00" userDrawn="1">
          <p15:clr>
            <a:srgbClr val="A4A3A4"/>
          </p15:clr>
        </p15:guide>
        <p15:guide id="2" pos="1104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gRg1PbC1du7CiVVSTnBtxAinYL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4" autoAdjust="0"/>
    <p:restoredTop sz="94714"/>
  </p:normalViewPr>
  <p:slideViewPr>
    <p:cSldViewPr snapToGrid="0">
      <p:cViewPr>
        <p:scale>
          <a:sx n="80" d="100"/>
          <a:sy n="80" d="100"/>
        </p:scale>
        <p:origin x="528" y="1350"/>
      </p:cViewPr>
      <p:guideLst>
        <p:guide orient="horz" pos="4200"/>
        <p:guide pos="11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508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052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5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112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1686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124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064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849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817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73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923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264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7004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27a24c40e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2827a24c40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1249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0902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75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1663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6" name="Google Shape;3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911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39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315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413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688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23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729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b33ae42c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b33ae42c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990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Blauw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09320"/>
            <a:ext cx="1967541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1"/>
          </a:solidFill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 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43340" y="6630875"/>
            <a:ext cx="2016224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55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336364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Oranj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20612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314914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507024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50893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953625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951643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Groe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731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557362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Groe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15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43234"/>
            <a:ext cx="11040972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016224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527382" y="1604433"/>
            <a:ext cx="11137569" cy="1376513"/>
          </a:xfr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8701426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368981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8663104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432445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4588825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9911334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80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25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882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unicatief Blauw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4" y="2848055"/>
            <a:ext cx="3600021" cy="635027"/>
          </a:xfrm>
          <a:solidFill>
            <a:schemeClr val="accent1"/>
          </a:solidFill>
        </p:spPr>
        <p:txBody>
          <a:bodyPr lIns="108000" tIns="90000" rIns="108000" bIns="54000"/>
          <a:lstStyle>
            <a:lvl1pPr algn="l">
              <a:lnSpc>
                <a:spcPts val="1867"/>
              </a:lnSpc>
              <a:defRPr sz="1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3"/>
            <a:ext cx="719667" cy="663417"/>
          </a:xfrm>
          <a:noFill/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4" y="-1979"/>
            <a:ext cx="2640763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Content Placeholder 5"/>
          <p:cNvSpPr>
            <a:spLocks noGrp="1"/>
          </p:cNvSpPr>
          <p:nvPr>
            <p:ph sz="quarter" idx="19"/>
          </p:nvPr>
        </p:nvSpPr>
        <p:spPr>
          <a:xfrm>
            <a:off x="582069" y="3382299"/>
            <a:ext cx="5513931" cy="1376513"/>
          </a:xfrm>
          <a:solidFill>
            <a:schemeClr val="bg1"/>
          </a:solidFill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 sz="2400"/>
            </a:lvl1pPr>
            <a:lvl2pPr marL="480472" indent="-245527">
              <a:buFont typeface="Wingdings" panose="05000000000000000000" pitchFamily="2" charset="2"/>
              <a:buChar char="§"/>
              <a:defRPr sz="2133"/>
            </a:lvl2pPr>
            <a:lvl3pPr marL="715415" indent="-237061">
              <a:buFont typeface="Wingdings" panose="05000000000000000000" pitchFamily="2" charset="2"/>
              <a:buChar char="§"/>
              <a:defRPr sz="1867"/>
            </a:lvl3pPr>
            <a:lvl4pPr marL="958827" indent="-249760">
              <a:buFont typeface="Wingdings" panose="05000000000000000000" pitchFamily="2" charset="2"/>
              <a:buChar char="§"/>
              <a:defRPr sz="1600"/>
            </a:lvl4pPr>
            <a:lvl5pPr marL="480472" indent="-120648">
              <a:buFont typeface="Wingdings" panose="05000000000000000000" pitchFamily="2" charset="2"/>
              <a:buChar char="§"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6627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3065142"/>
            <a:ext cx="4655391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4654552" y="2973173"/>
            <a:ext cx="7537449" cy="514738"/>
          </a:xfrm>
        </p:spPr>
        <p:txBody>
          <a:bodyPr anchor="ctr"/>
          <a:lstStyle>
            <a:lvl1pPr marL="457189" indent="-457189">
              <a:buFont typeface="+mj-lt"/>
              <a:buAutoNum type="arabicPeriod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8103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15938" y="4026322"/>
            <a:ext cx="5520705" cy="617221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24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065142"/>
            <a:ext cx="5615517" cy="350527"/>
          </a:xfrm>
        </p:spPr>
        <p:txBody>
          <a:bodyPr anchor="ctr"/>
          <a:lstStyle>
            <a:lvl1pPr algn="ctr">
              <a:defRPr sz="1333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5939" y="1851657"/>
            <a:ext cx="6000328" cy="1458714"/>
          </a:xfrm>
          <a:solidFill>
            <a:schemeClr val="accent1"/>
          </a:solidFill>
        </p:spPr>
        <p:txBody>
          <a:bodyPr anchor="t"/>
          <a:lstStyle>
            <a:lvl1pPr algn="l">
              <a:defRPr sz="4267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015813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75294" y="1508755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775448" y="334"/>
            <a:ext cx="719667" cy="66341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95115" y="-1978"/>
            <a:ext cx="2400732" cy="66524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2133"/>
              </a:lnSpc>
              <a:defRPr sz="2133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75734" y="1037638"/>
            <a:ext cx="11040533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6326156" y="1508787"/>
            <a:ext cx="5280675" cy="4560583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400"/>
            </a:lvl1pPr>
            <a:lvl2pPr marL="241294" indent="-241294">
              <a:buFont typeface="Wingdings" panose="05000000000000000000" pitchFamily="2" charset="2"/>
              <a:buChar char="§"/>
              <a:defRPr sz="2133"/>
            </a:lvl2pPr>
            <a:lvl3pPr marL="359824" indent="-234945">
              <a:buFont typeface="Wingdings" panose="05000000000000000000" pitchFamily="2" charset="2"/>
              <a:buChar char="§"/>
              <a:defRPr sz="1867"/>
            </a:lvl3pPr>
            <a:lvl4pPr marL="476239" indent="-239178">
              <a:buFont typeface="Wingdings" panose="05000000000000000000" pitchFamily="2" charset="2"/>
              <a:buChar char="§"/>
              <a:defRPr sz="1600"/>
            </a:lvl4pPr>
            <a:lvl5pPr marL="592652" indent="-232828">
              <a:buFont typeface="Wingdings" panose="05000000000000000000" pitchFamily="2" charset="2"/>
              <a:buChar char="§"/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888983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5734" y="797608"/>
            <a:ext cx="11040533" cy="456576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324497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g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43340" y="6630875"/>
            <a:ext cx="211223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964335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Oranj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09320"/>
            <a:ext cx="2255573" cy="548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296" y="3267595"/>
            <a:ext cx="5520705" cy="2413116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5333"/>
              </a:lnSpc>
              <a:defRPr sz="5333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734" y="5424679"/>
            <a:ext cx="5040644" cy="391628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9"/>
            <a:ext cx="1775448" cy="6657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>
            <p:ph type="pic" sz="quarter" idx="14"/>
          </p:nvPr>
        </p:nvSpPr>
        <p:spPr>
          <a:xfrm>
            <a:off x="1775450" y="1"/>
            <a:ext cx="884873" cy="6632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1067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130802" y="6405331"/>
            <a:ext cx="1164585" cy="237515"/>
          </a:xfrm>
        </p:spPr>
        <p:txBody>
          <a:bodyPr/>
          <a:lstStyle/>
          <a:p>
            <a:endParaRPr lang="en-BE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43340" y="6630875"/>
            <a:ext cx="2112235" cy="237515"/>
          </a:xfrm>
        </p:spPr>
        <p:txBody>
          <a:bodyPr/>
          <a:lstStyle>
            <a:lvl1pPr algn="l">
              <a:defRPr/>
            </a:lvl1pPr>
          </a:lstStyle>
          <a:p>
            <a:endParaRPr lang="en-BE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471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5734" y="736829"/>
            <a:ext cx="11040533" cy="884070"/>
          </a:xfrm>
          <a:prstGeom prst="rect">
            <a:avLst/>
          </a:prstGeom>
        </p:spPr>
        <p:txBody>
          <a:bodyPr vert="horz" wrap="square" lIns="180000" tIns="72000" rIns="180000" bIns="72000" rtlCol="0" anchor="ctr">
            <a:sp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0456" y="1748786"/>
            <a:ext cx="11006667" cy="1424981"/>
          </a:xfrm>
          <a:prstGeom prst="rect">
            <a:avLst/>
          </a:prstGeom>
        </p:spPr>
        <p:txBody>
          <a:bodyPr vert="horz" lIns="108000" tIns="72000" rIns="108000" bIns="72000" rtlCol="0">
            <a:sp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30802" y="6405331"/>
            <a:ext cx="1164585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67" i="1"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43340" y="6630875"/>
            <a:ext cx="2945089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67" i="1"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376675" y="6622703"/>
            <a:ext cx="685787" cy="23751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67" i="1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6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4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16414" indent="-116414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37061" indent="-120648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59824" indent="-122764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480472" indent="-120648" algn="l" defTabSz="121917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svg"/><Relationship Id="rId11" Type="http://schemas.openxmlformats.org/officeDocument/2006/relationships/image" Target="../media/image53.svg"/><Relationship Id="rId5" Type="http://schemas.openxmlformats.org/officeDocument/2006/relationships/image" Target="../media/image42.png"/><Relationship Id="rId10" Type="http://schemas.openxmlformats.org/officeDocument/2006/relationships/image" Target="../media/image52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4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11.svg"/><Relationship Id="rId12" Type="http://schemas.openxmlformats.org/officeDocument/2006/relationships/image" Target="../media/image53.sv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34.png"/><Relationship Id="rId10" Type="http://schemas.openxmlformats.org/officeDocument/2006/relationships/image" Target="../media/image20.svg"/><Relationship Id="rId4" Type="http://schemas.openxmlformats.org/officeDocument/2006/relationships/image" Target="../media/image48.svg"/><Relationship Id="rId9" Type="http://schemas.openxmlformats.org/officeDocument/2006/relationships/image" Target="../media/image19.png"/><Relationship Id="rId1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svg"/><Relationship Id="rId11" Type="http://schemas.openxmlformats.org/officeDocument/2006/relationships/image" Target="../media/image48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3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62.png"/><Relationship Id="rId18" Type="http://schemas.openxmlformats.org/officeDocument/2006/relationships/image" Target="../media/image48.svg"/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12" Type="http://schemas.openxmlformats.org/officeDocument/2006/relationships/image" Target="../media/image61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svg"/><Relationship Id="rId11" Type="http://schemas.openxmlformats.org/officeDocument/2006/relationships/image" Target="../media/image60.png"/><Relationship Id="rId5" Type="http://schemas.openxmlformats.org/officeDocument/2006/relationships/image" Target="../media/image42.png"/><Relationship Id="rId15" Type="http://schemas.openxmlformats.org/officeDocument/2006/relationships/image" Target="../media/image38.png"/><Relationship Id="rId10" Type="http://schemas.openxmlformats.org/officeDocument/2006/relationships/image" Target="../media/image59.svg"/><Relationship Id="rId4" Type="http://schemas.openxmlformats.org/officeDocument/2006/relationships/image" Target="../media/image13.pn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6.svg"/><Relationship Id="rId18" Type="http://schemas.openxmlformats.org/officeDocument/2006/relationships/image" Target="../media/image70.svg"/><Relationship Id="rId3" Type="http://schemas.openxmlformats.org/officeDocument/2006/relationships/image" Target="../media/image12.png"/><Relationship Id="rId21" Type="http://schemas.openxmlformats.org/officeDocument/2006/relationships/image" Target="../media/image71.png"/><Relationship Id="rId7" Type="http://schemas.openxmlformats.org/officeDocument/2006/relationships/image" Target="../media/image41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.pn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4.png"/><Relationship Id="rId11" Type="http://schemas.openxmlformats.org/officeDocument/2006/relationships/image" Target="../media/image20.svg"/><Relationship Id="rId24" Type="http://schemas.openxmlformats.org/officeDocument/2006/relationships/image" Target="../media/image50.svg"/><Relationship Id="rId5" Type="http://schemas.openxmlformats.org/officeDocument/2006/relationships/image" Target="../media/image13.png"/><Relationship Id="rId15" Type="http://schemas.openxmlformats.org/officeDocument/2006/relationships/image" Target="../media/image68.svg"/><Relationship Id="rId23" Type="http://schemas.openxmlformats.org/officeDocument/2006/relationships/image" Target="../media/image49.png"/><Relationship Id="rId10" Type="http://schemas.openxmlformats.org/officeDocument/2006/relationships/image" Target="../media/image19.png"/><Relationship Id="rId19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11.svg"/><Relationship Id="rId14" Type="http://schemas.openxmlformats.org/officeDocument/2006/relationships/image" Target="../media/image67.png"/><Relationship Id="rId22" Type="http://schemas.openxmlformats.org/officeDocument/2006/relationships/image" Target="../media/image7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7.png"/><Relationship Id="rId18" Type="http://schemas.openxmlformats.org/officeDocument/2006/relationships/image" Target="../media/image80.png"/><Relationship Id="rId26" Type="http://schemas.openxmlformats.org/officeDocument/2006/relationships/image" Target="../media/image83.svg"/><Relationship Id="rId3" Type="http://schemas.openxmlformats.org/officeDocument/2006/relationships/image" Target="../media/image12.png"/><Relationship Id="rId21" Type="http://schemas.openxmlformats.org/officeDocument/2006/relationships/image" Target="../media/image48.svg"/><Relationship Id="rId7" Type="http://schemas.openxmlformats.org/officeDocument/2006/relationships/image" Target="../media/image73.png"/><Relationship Id="rId12" Type="http://schemas.openxmlformats.org/officeDocument/2006/relationships/image" Target="../media/image76.svg"/><Relationship Id="rId17" Type="http://schemas.openxmlformats.org/officeDocument/2006/relationships/image" Target="../media/image79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0.sv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11" Type="http://schemas.openxmlformats.org/officeDocument/2006/relationships/image" Target="../media/image75.png"/><Relationship Id="rId24" Type="http://schemas.openxmlformats.org/officeDocument/2006/relationships/image" Target="../media/image50.sv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23" Type="http://schemas.openxmlformats.org/officeDocument/2006/relationships/image" Target="../media/image49.png"/><Relationship Id="rId28" Type="http://schemas.openxmlformats.org/officeDocument/2006/relationships/image" Target="../media/image85.svg"/><Relationship Id="rId10" Type="http://schemas.openxmlformats.org/officeDocument/2006/relationships/image" Target="../media/image61.svg"/><Relationship Id="rId19" Type="http://schemas.openxmlformats.org/officeDocument/2006/relationships/image" Target="../media/image81.svg"/><Relationship Id="rId4" Type="http://schemas.openxmlformats.org/officeDocument/2006/relationships/image" Target="../media/image44.png"/><Relationship Id="rId9" Type="http://schemas.openxmlformats.org/officeDocument/2006/relationships/image" Target="../media/image60.png"/><Relationship Id="rId14" Type="http://schemas.openxmlformats.org/officeDocument/2006/relationships/image" Target="../media/image78.svg"/><Relationship Id="rId22" Type="http://schemas.openxmlformats.org/officeDocument/2006/relationships/image" Target="../media/image34.png"/><Relationship Id="rId27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90.png"/><Relationship Id="rId18" Type="http://schemas.openxmlformats.org/officeDocument/2006/relationships/image" Target="../media/image93.png"/><Relationship Id="rId3" Type="http://schemas.openxmlformats.org/officeDocument/2006/relationships/image" Target="../media/image41.png"/><Relationship Id="rId21" Type="http://schemas.openxmlformats.org/officeDocument/2006/relationships/image" Target="../media/image28.png"/><Relationship Id="rId7" Type="http://schemas.openxmlformats.org/officeDocument/2006/relationships/image" Target="../media/image88.png"/><Relationship Id="rId12" Type="http://schemas.openxmlformats.org/officeDocument/2006/relationships/image" Target="../media/image20.sv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.sv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87.svg"/><Relationship Id="rId15" Type="http://schemas.openxmlformats.org/officeDocument/2006/relationships/image" Target="../media/image60.png"/><Relationship Id="rId10" Type="http://schemas.openxmlformats.org/officeDocument/2006/relationships/image" Target="../media/image25.svg"/><Relationship Id="rId19" Type="http://schemas.openxmlformats.org/officeDocument/2006/relationships/image" Target="../media/image94.svg"/><Relationship Id="rId4" Type="http://schemas.openxmlformats.org/officeDocument/2006/relationships/image" Target="../media/image86.png"/><Relationship Id="rId9" Type="http://schemas.openxmlformats.org/officeDocument/2006/relationships/image" Target="../media/image24.png"/><Relationship Id="rId14" Type="http://schemas.openxmlformats.org/officeDocument/2006/relationships/image" Target="../media/image91.svg"/><Relationship Id="rId22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20.svg"/><Relationship Id="rId18" Type="http://schemas.openxmlformats.org/officeDocument/2006/relationships/image" Target="../media/image16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12" Type="http://schemas.openxmlformats.org/officeDocument/2006/relationships/image" Target="../media/image19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png"/><Relationship Id="rId11" Type="http://schemas.openxmlformats.org/officeDocument/2006/relationships/image" Target="../media/image50.svg"/><Relationship Id="rId5" Type="http://schemas.openxmlformats.org/officeDocument/2006/relationships/image" Target="../media/image11.svg"/><Relationship Id="rId15" Type="http://schemas.openxmlformats.org/officeDocument/2006/relationships/image" Target="../media/image64.png"/><Relationship Id="rId10" Type="http://schemas.openxmlformats.org/officeDocument/2006/relationships/image" Target="../media/image49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6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bio.100219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pn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%2Fbcp.13621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ultimagenomics.com/publications-and-resources?filter=Literatur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4.png"/><Relationship Id="rId21" Type="http://schemas.openxmlformats.org/officeDocument/2006/relationships/image" Target="../media/image11.svg"/><Relationship Id="rId7" Type="http://schemas.openxmlformats.org/officeDocument/2006/relationships/image" Target="../media/image28.png"/><Relationship Id="rId12" Type="http://schemas.openxmlformats.org/officeDocument/2006/relationships/image" Target="../media/image31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7.sv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20.svg"/><Relationship Id="rId19" Type="http://schemas.openxmlformats.org/officeDocument/2006/relationships/image" Target="../media/image12.png"/><Relationship Id="rId4" Type="http://schemas.openxmlformats.org/officeDocument/2006/relationships/image" Target="../media/image25.svg"/><Relationship Id="rId9" Type="http://schemas.openxmlformats.org/officeDocument/2006/relationships/image" Target="../media/image19.png"/><Relationship Id="rId1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45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svg"/><Relationship Id="rId11" Type="http://schemas.openxmlformats.org/officeDocument/2006/relationships/image" Target="../media/image13.png"/><Relationship Id="rId5" Type="http://schemas.openxmlformats.org/officeDocument/2006/relationships/image" Target="../media/image42.png"/><Relationship Id="rId10" Type="http://schemas.openxmlformats.org/officeDocument/2006/relationships/image" Target="../media/image20.svg"/><Relationship Id="rId4" Type="http://schemas.openxmlformats.org/officeDocument/2006/relationships/image" Target="../media/image41.png"/><Relationship Id="rId9" Type="http://schemas.openxmlformats.org/officeDocument/2006/relationships/image" Target="../media/image19.png"/><Relationship Id="rId1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259011" y="3416424"/>
            <a:ext cx="9779453" cy="187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sz="5600" cap="none" dirty="0" err="1">
                <a:latin typeface="KoHo" panose="00000500000000000000" pitchFamily="2" charset="-34"/>
                <a:ea typeface="Yu Gothic Light" panose="020B0300000000000000" pitchFamily="34" charset="-128"/>
                <a:cs typeface="KoHo" panose="00000500000000000000" pitchFamily="2" charset="-34"/>
                <a:sym typeface="Corbel"/>
              </a:rPr>
              <a:t>PErsoNal</a:t>
            </a:r>
            <a:r>
              <a:rPr lang="en-US" sz="5600" cap="none" dirty="0">
                <a:latin typeface="KoHo" panose="00000500000000000000" pitchFamily="2" charset="-34"/>
                <a:ea typeface="Yu Gothic Light" panose="020B0300000000000000" pitchFamily="34" charset="-128"/>
                <a:cs typeface="KoHo" panose="00000500000000000000" pitchFamily="2" charset="-34"/>
                <a:sym typeface="Corbel"/>
              </a:rPr>
              <a:t> Genome </a:t>
            </a:r>
            <a:r>
              <a:rPr lang="en-US" sz="5600" cap="none" dirty="0" err="1">
                <a:latin typeface="KoHo" panose="00000500000000000000" pitchFamily="2" charset="-34"/>
                <a:ea typeface="Yu Gothic Light" panose="020B0300000000000000" pitchFamily="34" charset="-128"/>
                <a:cs typeface="KoHo" panose="00000500000000000000" pitchFamily="2" charset="-34"/>
                <a:sym typeface="Corbel"/>
              </a:rPr>
              <a:t>QUery</a:t>
            </a:r>
            <a:r>
              <a:rPr lang="en-US" sz="5600" cap="none" dirty="0">
                <a:latin typeface="KoHo" panose="00000500000000000000" pitchFamily="2" charset="-34"/>
                <a:ea typeface="Yu Gothic Light" panose="020B0300000000000000" pitchFamily="34" charset="-128"/>
                <a:cs typeface="KoHo" panose="00000500000000000000" pitchFamily="2" charset="-34"/>
                <a:sym typeface="Corbel"/>
              </a:rPr>
              <a:t> IN healthcare and clinical practice</a:t>
            </a:r>
          </a:p>
        </p:txBody>
      </p:sp>
      <p:pic>
        <p:nvPicPr>
          <p:cNvPr id="110" name="Google Shape;110;p1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7326" y="59287"/>
            <a:ext cx="2505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0758"/>
            <a:ext cx="2448109" cy="145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nguin with a stethoscope and a dna strand&#10;&#10;Description automatically generated">
            <a:extLst>
              <a:ext uri="{FF2B5EF4-FFF2-40B4-BE49-F238E27FC236}">
                <a16:creationId xmlns:a16="http://schemas.microsoft.com/office/drawing/2014/main" id="{C67C1434-74E6-2F00-9AF0-308B00B02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738" y="50758"/>
            <a:ext cx="3178251" cy="3178251"/>
          </a:xfrm>
          <a:prstGeom prst="rect">
            <a:avLst/>
          </a:prstGeom>
        </p:spPr>
      </p:pic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178EA5D-8C97-8BEE-907E-7571813BE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180" y="361372"/>
            <a:ext cx="1786270" cy="8291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EDB8D-DA77-D085-C6ED-A650105C4E03}"/>
              </a:ext>
            </a:extLst>
          </p:cNvPr>
          <p:cNvSpPr txBox="1"/>
          <p:nvPr/>
        </p:nvSpPr>
        <p:spPr>
          <a:xfrm>
            <a:off x="259011" y="2320912"/>
            <a:ext cx="61387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400" b="1" cap="none" dirty="0">
                <a:latin typeface="Yu Gothic Light" panose="020B0300000000000000" pitchFamily="34" charset="-128"/>
                <a:ea typeface="Yu Gothic Light" panose="020B0300000000000000" pitchFamily="34" charset="-128"/>
                <a:cs typeface="Corbel"/>
                <a:sym typeface="Corbel"/>
              </a:rPr>
              <a:t>PENGQUIN:</a:t>
            </a:r>
            <a:endParaRPr lang="en-US" sz="64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8EBAF-3FD8-51E4-C4FD-82BEC41FE39B}"/>
              </a:ext>
            </a:extLst>
          </p:cNvPr>
          <p:cNvSpPr txBox="1"/>
          <p:nvPr/>
        </p:nvSpPr>
        <p:spPr>
          <a:xfrm>
            <a:off x="7730499" y="5574061"/>
            <a:ext cx="4251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European Semantic Web Conference</a:t>
            </a:r>
          </a:p>
          <a:p>
            <a:pPr algn="r"/>
            <a:r>
              <a:rPr lang="en" sz="2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Ph.D. Symposium (Early Stage)</a:t>
            </a:r>
          </a:p>
          <a:p>
            <a:pPr algn="r"/>
            <a:r>
              <a:rPr lang="en" sz="2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May 27</a:t>
            </a:r>
            <a:r>
              <a:rPr lang="en" sz="20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</a:t>
            </a:r>
            <a:r>
              <a:rPr lang="en" sz="2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, 2024</a:t>
            </a:r>
            <a:endParaRPr lang="en-US" sz="2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9DA4E-DEDE-C1E5-6F59-4E3329F9F3B8}"/>
              </a:ext>
            </a:extLst>
          </p:cNvPr>
          <p:cNvSpPr txBox="1"/>
          <p:nvPr/>
        </p:nvSpPr>
        <p:spPr>
          <a:xfrm>
            <a:off x="294636" y="6037630"/>
            <a:ext cx="2027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Elias Crum</a:t>
            </a:r>
            <a:endParaRPr lang="en-US" sz="3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49033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Project Goals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310078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63042-FB5D-DD5A-F25D-AF1A86E62671}"/>
              </a:ext>
            </a:extLst>
          </p:cNvPr>
          <p:cNvSpPr txBox="1"/>
          <p:nvPr/>
        </p:nvSpPr>
        <p:spPr>
          <a:xfrm>
            <a:off x="827667" y="1415606"/>
            <a:ext cx="2808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Calibri" panose="020F0502020204030204" pitchFamily="34" charset="0"/>
              </a:rPr>
              <a:t>But</a:t>
            </a:r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wait...</a:t>
            </a:r>
            <a:endParaRPr lang="en-US" sz="40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57888-A4B4-7F19-4D7C-5D13638E603E}"/>
              </a:ext>
            </a:extLst>
          </p:cNvPr>
          <p:cNvSpPr txBox="1"/>
          <p:nvPr/>
        </p:nvSpPr>
        <p:spPr>
          <a:xfrm>
            <a:off x="827667" y="3108137"/>
            <a:ext cx="10805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This sounds like an </a:t>
            </a:r>
            <a:r>
              <a:rPr lang="en" sz="4000" b="1" dirty="0">
                <a:solidFill>
                  <a:schemeClr val="accent2">
                    <a:lumMod val="75000"/>
                  </a:schemeClr>
                </a:solidFill>
                <a:latin typeface="KoHo" pitchFamily="2" charset="-34"/>
                <a:cs typeface="KoHo" pitchFamily="2" charset="-34"/>
              </a:rPr>
              <a:t>ENGINEERING</a:t>
            </a:r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project!</a:t>
            </a:r>
            <a:endParaRPr lang="en-US" sz="40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9402B-E948-B5B7-FCAF-021FCD93EA65}"/>
              </a:ext>
            </a:extLst>
          </p:cNvPr>
          <p:cNvSpPr txBox="1"/>
          <p:nvPr/>
        </p:nvSpPr>
        <p:spPr>
          <a:xfrm>
            <a:off x="827667" y="4643730"/>
            <a:ext cx="6621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Where is the </a:t>
            </a:r>
            <a:r>
              <a:rPr lang="en" sz="4000" b="1" dirty="0">
                <a:solidFill>
                  <a:srgbClr val="0070C0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4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?</a:t>
            </a:r>
            <a:endParaRPr lang="en-US" sz="40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D9241A0C-76B7-EDA0-5430-24055C93A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7800" y="1895495"/>
            <a:ext cx="1338147" cy="1338147"/>
          </a:xfrm>
          <a:prstGeom prst="rect">
            <a:avLst/>
          </a:prstGeom>
        </p:spPr>
      </p:pic>
      <p:pic>
        <p:nvPicPr>
          <p:cNvPr id="12" name="Graphic 11" descr="Research with solid fill">
            <a:extLst>
              <a:ext uri="{FF2B5EF4-FFF2-40B4-BE49-F238E27FC236}">
                <a16:creationId xmlns:a16="http://schemas.microsoft.com/office/drawing/2014/main" id="{20935AD5-09B8-DAF4-F783-14C880FA8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2767" y="5227281"/>
            <a:ext cx="1071606" cy="1071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FB1AD0-F4B6-9FA1-3191-94AA000F430B}"/>
              </a:ext>
            </a:extLst>
          </p:cNvPr>
          <p:cNvSpPr txBox="1"/>
          <p:nvPr/>
        </p:nvSpPr>
        <p:spPr>
          <a:xfrm>
            <a:off x="11740195" y="6396335"/>
            <a:ext cx="39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9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556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439934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(1a) Data Storage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4092728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75447-5FDB-A6E1-193C-D050F231FD89}"/>
              </a:ext>
            </a:extLst>
          </p:cNvPr>
          <p:cNvGrpSpPr/>
          <p:nvPr/>
        </p:nvGrpSpPr>
        <p:grpSpPr>
          <a:xfrm>
            <a:off x="209957" y="882233"/>
            <a:ext cx="784899" cy="755651"/>
            <a:chOff x="5564398" y="4583186"/>
            <a:chExt cx="1262464" cy="1215421"/>
          </a:xfrm>
        </p:grpSpPr>
        <p:pic>
          <p:nvPicPr>
            <p:cNvPr id="8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B0037D08-E16B-A684-272A-8D14B5A07A5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5863582" y="5155017"/>
              <a:ext cx="540540" cy="396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17E971C6-031F-77B5-11CC-B5FDAABBFA82}"/>
                </a:ext>
              </a:extLst>
            </p:cNvPr>
            <p:cNvSpPr/>
            <p:nvPr/>
          </p:nvSpPr>
          <p:spPr>
            <a:xfrm>
              <a:off x="5564398" y="4862365"/>
              <a:ext cx="1100078" cy="936242"/>
            </a:xfrm>
            <a:prstGeom prst="hexagon">
              <a:avLst/>
            </a:prstGeom>
            <a:noFill/>
            <a:ln w="38100">
              <a:solidFill>
                <a:srgbClr val="161616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E784D0-8A68-A808-BD95-A9BE9CED3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910" y="4583186"/>
              <a:ext cx="571952" cy="523207"/>
            </a:xfrm>
            <a:prstGeom prst="rect">
              <a:avLst/>
            </a:prstGeom>
          </p:spPr>
        </p:pic>
        <p:pic>
          <p:nvPicPr>
            <p:cNvPr id="13" name="Graphic 12" descr="Database outline">
              <a:extLst>
                <a:ext uri="{FF2B5EF4-FFF2-40B4-BE49-F238E27FC236}">
                  <a16:creationId xmlns:a16="http://schemas.microsoft.com/office/drawing/2014/main" id="{CF15659C-8C11-269A-C9D0-643FB21CF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36920" y="4925785"/>
              <a:ext cx="828217" cy="82821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F58E55-2F50-79E7-7863-C552C15BAF7C}"/>
              </a:ext>
            </a:extLst>
          </p:cNvPr>
          <p:cNvSpPr txBox="1"/>
          <p:nvPr/>
        </p:nvSpPr>
        <p:spPr>
          <a:xfrm>
            <a:off x="1177234" y="1100682"/>
            <a:ext cx="80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1. Solid can be implemented for genomic data storage.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FA1F74-E6B4-B9F6-B5F5-7D249610A795}"/>
              </a:ext>
            </a:extLst>
          </p:cNvPr>
          <p:cNvSpPr txBox="1"/>
          <p:nvPr/>
        </p:nvSpPr>
        <p:spPr>
          <a:xfrm>
            <a:off x="317217" y="6200451"/>
            <a:ext cx="7010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** What about data policy enforcement (privacy)?</a:t>
            </a:r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1BBDBEF1-B932-F260-C2C0-37FC368B3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9125" y="1130055"/>
            <a:ext cx="461665" cy="4616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FEF71E0-6563-7B78-3D5C-8D84A27E32F1}"/>
              </a:ext>
            </a:extLst>
          </p:cNvPr>
          <p:cNvGrpSpPr/>
          <p:nvPr/>
        </p:nvGrpSpPr>
        <p:grpSpPr>
          <a:xfrm>
            <a:off x="893897" y="1854027"/>
            <a:ext cx="8429559" cy="629504"/>
            <a:chOff x="233351" y="2241141"/>
            <a:chExt cx="8429559" cy="6295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FB2E3C-13E4-4C12-9B25-7CC4D706FD04}"/>
                </a:ext>
              </a:extLst>
            </p:cNvPr>
            <p:cNvGrpSpPr/>
            <p:nvPr/>
          </p:nvGrpSpPr>
          <p:grpSpPr>
            <a:xfrm>
              <a:off x="921505" y="2341776"/>
              <a:ext cx="7741405" cy="508381"/>
              <a:chOff x="42002" y="956540"/>
              <a:chExt cx="5806053" cy="38128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B8E433-3F10-9E95-582F-E55826086FFE}"/>
                  </a:ext>
                </a:extLst>
              </p:cNvPr>
              <p:cNvSpPr txBox="1"/>
              <p:nvPr/>
            </p:nvSpPr>
            <p:spPr>
              <a:xfrm>
                <a:off x="42002" y="956540"/>
                <a:ext cx="211297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Solid pod instances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C2D42B-953B-6E01-00F8-644C637682D6}"/>
                  </a:ext>
                </a:extLst>
              </p:cNvPr>
              <p:cNvSpPr txBox="1"/>
              <p:nvPr/>
            </p:nvSpPr>
            <p:spPr>
              <a:xfrm>
                <a:off x="3129167" y="991576"/>
                <a:ext cx="2718888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Community Solid Server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4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4506856-33DC-6EBC-187C-154B8D50F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973" y="1151750"/>
                <a:ext cx="91004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5206C14-7975-9B63-7F80-0714A33B3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51" y="2241141"/>
              <a:ext cx="688153" cy="629504"/>
            </a:xfrm>
            <a:prstGeom prst="rect">
              <a:avLst/>
            </a:prstGeom>
          </p:spPr>
        </p:pic>
      </p:grpSp>
      <p:sp>
        <p:nvSpPr>
          <p:cNvPr id="35" name="Google Shape;235;p5">
            <a:extLst>
              <a:ext uri="{FF2B5EF4-FFF2-40B4-BE49-F238E27FC236}">
                <a16:creationId xmlns:a16="http://schemas.microsoft.com/office/drawing/2014/main" id="{48D83ED5-670E-EA58-F9B8-1F0A7BC62B9D}"/>
              </a:ext>
            </a:extLst>
          </p:cNvPr>
          <p:cNvSpPr/>
          <p:nvPr/>
        </p:nvSpPr>
        <p:spPr>
          <a:xfrm>
            <a:off x="1905436" y="4383886"/>
            <a:ext cx="975360" cy="1199700"/>
          </a:xfrm>
          <a:prstGeom prst="round1Rect">
            <a:avLst>
              <a:gd name="adj" fmla="val 16667"/>
            </a:avLst>
          </a:prstGeom>
          <a:solidFill>
            <a:srgbClr val="FFC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File</a:t>
            </a:r>
            <a:endParaRPr sz="1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cxnSp>
        <p:nvCxnSpPr>
          <p:cNvPr id="36" name="Google Shape;236;p5">
            <a:extLst>
              <a:ext uri="{FF2B5EF4-FFF2-40B4-BE49-F238E27FC236}">
                <a16:creationId xmlns:a16="http://schemas.microsoft.com/office/drawing/2014/main" id="{D4BF4E44-00F6-74ED-71F0-F4CFF3A7478C}"/>
              </a:ext>
            </a:extLst>
          </p:cNvPr>
          <p:cNvCxnSpPr>
            <a:cxnSpLocks/>
          </p:cNvCxnSpPr>
          <p:nvPr/>
        </p:nvCxnSpPr>
        <p:spPr>
          <a:xfrm>
            <a:off x="3683083" y="5118202"/>
            <a:ext cx="255423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Google Shape;241;p5">
            <a:extLst>
              <a:ext uri="{FF2B5EF4-FFF2-40B4-BE49-F238E27FC236}">
                <a16:creationId xmlns:a16="http://schemas.microsoft.com/office/drawing/2014/main" id="{67293F8D-E18A-0EEF-C09A-A3D04E733FCD}"/>
              </a:ext>
            </a:extLst>
          </p:cNvPr>
          <p:cNvSpPr txBox="1"/>
          <p:nvPr/>
        </p:nvSpPr>
        <p:spPr>
          <a:xfrm>
            <a:off x="3946667" y="4656578"/>
            <a:ext cx="1971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Data Ingestion</a:t>
            </a:r>
            <a:endParaRPr sz="24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0FD9509-98CC-FDE3-2C8C-CDB29AA4DFDF}"/>
              </a:ext>
            </a:extLst>
          </p:cNvPr>
          <p:cNvGrpSpPr/>
          <p:nvPr/>
        </p:nvGrpSpPr>
        <p:grpSpPr>
          <a:xfrm>
            <a:off x="994856" y="2761215"/>
            <a:ext cx="8760413" cy="544987"/>
            <a:chOff x="994856" y="2761215"/>
            <a:chExt cx="8760413" cy="54498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51A1E47-E8D7-21C8-3BFD-EB43071E6E75}"/>
                </a:ext>
              </a:extLst>
            </p:cNvPr>
            <p:cNvGrpSpPr/>
            <p:nvPr/>
          </p:nvGrpSpPr>
          <p:grpSpPr>
            <a:xfrm>
              <a:off x="1582051" y="2808643"/>
              <a:ext cx="8173218" cy="497379"/>
              <a:chOff x="42002" y="956540"/>
              <a:chExt cx="6129913" cy="37303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39C4B91-3B2D-CD83-E320-09AC10016B55}"/>
                  </a:ext>
                </a:extLst>
              </p:cNvPr>
              <p:cNvSpPr txBox="1"/>
              <p:nvPr/>
            </p:nvSpPr>
            <p:spPr>
              <a:xfrm>
                <a:off x="42002" y="956540"/>
                <a:ext cx="211297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VCF Genomic Data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DC0713-00DF-D6EC-5689-8B8A718ABA8B}"/>
                  </a:ext>
                </a:extLst>
              </p:cNvPr>
              <p:cNvSpPr txBox="1"/>
              <p:nvPr/>
            </p:nvSpPr>
            <p:spPr>
              <a:xfrm>
                <a:off x="3227994" y="983325"/>
                <a:ext cx="2943921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Illumina Platinum Genomes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5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645868F-2EE8-0066-0AD6-152497A30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973" y="1151750"/>
                <a:ext cx="91004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D152EF5-CD1E-1FDF-1F32-E09986F78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4856" y="2761215"/>
              <a:ext cx="544987" cy="544987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6C48AFB-6AE9-17AD-2AE4-C02D22D0502E}"/>
              </a:ext>
            </a:extLst>
          </p:cNvPr>
          <p:cNvSpPr txBox="1"/>
          <p:nvPr/>
        </p:nvSpPr>
        <p:spPr>
          <a:xfrm>
            <a:off x="1765830" y="3868659"/>
            <a:ext cx="1254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4">
                    <a:lumMod val="75000"/>
                  </a:schemeClr>
                </a:solidFill>
                <a:latin typeface="KoHo" pitchFamily="2" charset="-34"/>
                <a:cs typeface="KoHo" pitchFamily="2" charset="-34"/>
              </a:rPr>
              <a:t>Patient 1 </a:t>
            </a:r>
            <a:r>
              <a:rPr lang="en-US" sz="1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C7C3E3-9A20-155B-1958-9F7CF687E1BE}"/>
              </a:ext>
            </a:extLst>
          </p:cNvPr>
          <p:cNvGrpSpPr/>
          <p:nvPr/>
        </p:nvGrpSpPr>
        <p:grpSpPr>
          <a:xfrm>
            <a:off x="7241492" y="3528370"/>
            <a:ext cx="1455892" cy="2651593"/>
            <a:chOff x="7241492" y="3528370"/>
            <a:chExt cx="1455892" cy="2651593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072DDB0D-FF9C-E920-B809-E699E1A30B95}"/>
                </a:ext>
              </a:extLst>
            </p:cNvPr>
            <p:cNvSpPr/>
            <p:nvPr/>
          </p:nvSpPr>
          <p:spPr>
            <a:xfrm>
              <a:off x="7241492" y="4456596"/>
              <a:ext cx="1427829" cy="1187641"/>
            </a:xfrm>
            <a:prstGeom prst="hexagon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BF1F5E0-2244-F04B-76AB-D88F0F691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7099" y="4294287"/>
              <a:ext cx="650285" cy="594864"/>
            </a:xfrm>
            <a:prstGeom prst="rect">
              <a:avLst/>
            </a:prstGeom>
          </p:spPr>
        </p:pic>
        <p:pic>
          <p:nvPicPr>
            <p:cNvPr id="40" name="Graphic 489" descr="Sling outline">
              <a:extLst>
                <a:ext uri="{FF2B5EF4-FFF2-40B4-BE49-F238E27FC236}">
                  <a16:creationId xmlns:a16="http://schemas.microsoft.com/office/drawing/2014/main" id="{D5ED03C6-DCB6-C7A2-9CB7-C659BDB25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31070" y="3528370"/>
              <a:ext cx="855516" cy="855516"/>
            </a:xfrm>
            <a:prstGeom prst="rect">
              <a:avLst/>
            </a:prstGeom>
          </p:spPr>
        </p:pic>
        <p:sp>
          <p:nvSpPr>
            <p:cNvPr id="41" name="Google Shape;235;p5">
              <a:extLst>
                <a:ext uri="{FF2B5EF4-FFF2-40B4-BE49-F238E27FC236}">
                  <a16:creationId xmlns:a16="http://schemas.microsoft.com/office/drawing/2014/main" id="{045D093A-12E7-A89B-6F72-ED85C1B40AE0}"/>
                </a:ext>
              </a:extLst>
            </p:cNvPr>
            <p:cNvSpPr/>
            <p:nvPr/>
          </p:nvSpPr>
          <p:spPr>
            <a:xfrm>
              <a:off x="7759746" y="4887390"/>
              <a:ext cx="391320" cy="430989"/>
            </a:xfrm>
            <a:prstGeom prst="round1Rect">
              <a:avLst>
                <a:gd name="adj" fmla="val 16667"/>
              </a:avLst>
            </a:prstGeom>
            <a:solidFill>
              <a:srgbClr val="FFC5C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VCF File</a:t>
              </a:r>
              <a:endParaRPr sz="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835876-AFAF-ECEF-8F49-9BCA9C9B4A85}"/>
                </a:ext>
              </a:extLst>
            </p:cNvPr>
            <p:cNvSpPr txBox="1"/>
            <p:nvPr/>
          </p:nvSpPr>
          <p:spPr>
            <a:xfrm>
              <a:off x="7328120" y="5656743"/>
              <a:ext cx="1254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KoHo" pitchFamily="2" charset="-34"/>
                  <a:cs typeface="KoHo" pitchFamily="2" charset="-34"/>
                </a:rPr>
                <a:t>Patient 1 </a:t>
              </a:r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Genome Pod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6B5DBE3-FA69-8C57-74DA-5146773B458F}"/>
              </a:ext>
            </a:extLst>
          </p:cNvPr>
          <p:cNvSpPr txBox="1"/>
          <p:nvPr/>
        </p:nvSpPr>
        <p:spPr>
          <a:xfrm>
            <a:off x="11637818" y="6396335"/>
            <a:ext cx="49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10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76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 animBg="1"/>
      <p:bldP spid="37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639773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(1b) Data Privacy Controls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6275816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F58E55-2F50-79E7-7863-C552C15BAF7C}"/>
              </a:ext>
            </a:extLst>
          </p:cNvPr>
          <p:cNvSpPr txBox="1"/>
          <p:nvPr/>
        </p:nvSpPr>
        <p:spPr>
          <a:xfrm>
            <a:off x="847026" y="1132439"/>
            <a:ext cx="1076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1b. Granular privacy controls can be implemented in Solid</a:t>
            </a:r>
            <a:r>
              <a:rPr lang="en-US" sz="2400" b="1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</a:t>
            </a:r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for genomic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FA1F74-E6B4-B9F6-B5F5-7D249610A795}"/>
              </a:ext>
            </a:extLst>
          </p:cNvPr>
          <p:cNvSpPr txBox="1"/>
          <p:nvPr/>
        </p:nvSpPr>
        <p:spPr>
          <a:xfrm>
            <a:off x="166320" y="3188214"/>
            <a:ext cx="658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How granular can we make the privacy controls? </a:t>
            </a:r>
          </a:p>
        </p:txBody>
      </p:sp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1BBDBEF1-B932-F260-C2C0-37FC368B3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3861" y="927123"/>
            <a:ext cx="461665" cy="46166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1ADA1BF-9E19-BC26-3372-6DA8EAA4443B}"/>
              </a:ext>
            </a:extLst>
          </p:cNvPr>
          <p:cNvGrpSpPr/>
          <p:nvPr/>
        </p:nvGrpSpPr>
        <p:grpSpPr>
          <a:xfrm>
            <a:off x="72947" y="878140"/>
            <a:ext cx="805766" cy="780276"/>
            <a:chOff x="189090" y="857608"/>
            <a:chExt cx="805766" cy="7802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975447-5FDB-A6E1-193C-D050F231FD89}"/>
                </a:ext>
              </a:extLst>
            </p:cNvPr>
            <p:cNvGrpSpPr/>
            <p:nvPr/>
          </p:nvGrpSpPr>
          <p:grpSpPr>
            <a:xfrm>
              <a:off x="209957" y="882233"/>
              <a:ext cx="784899" cy="755651"/>
              <a:chOff x="5564398" y="4583186"/>
              <a:chExt cx="1262464" cy="1215421"/>
            </a:xfrm>
          </p:grpSpPr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17E971C6-031F-77B5-11CC-B5FDAABBFA82}"/>
                  </a:ext>
                </a:extLst>
              </p:cNvPr>
              <p:cNvSpPr/>
              <p:nvPr/>
            </p:nvSpPr>
            <p:spPr>
              <a:xfrm>
                <a:off x="5564398" y="4862365"/>
                <a:ext cx="1100078" cy="936242"/>
              </a:xfrm>
              <a:prstGeom prst="hexagon">
                <a:avLst/>
              </a:prstGeom>
              <a:noFill/>
              <a:ln w="38100">
                <a:solidFill>
                  <a:srgbClr val="161616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0E784D0-8A68-A808-BD95-A9BE9CED3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4910" y="4583186"/>
                <a:ext cx="571952" cy="523207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FDA70B-8C3C-C162-6F25-FA814045AFB7}"/>
                </a:ext>
              </a:extLst>
            </p:cNvPr>
            <p:cNvGrpSpPr/>
            <p:nvPr/>
          </p:nvGrpSpPr>
          <p:grpSpPr>
            <a:xfrm>
              <a:off x="189090" y="857608"/>
              <a:ext cx="623807" cy="736496"/>
              <a:chOff x="3382441" y="1772027"/>
              <a:chExt cx="1140179" cy="1273867"/>
            </a:xfrm>
          </p:grpSpPr>
          <p:pic>
            <p:nvPicPr>
              <p:cNvPr id="5" name="Graphic 4" descr="Database outline">
                <a:extLst>
                  <a:ext uri="{FF2B5EF4-FFF2-40B4-BE49-F238E27FC236}">
                    <a16:creationId xmlns:a16="http://schemas.microsoft.com/office/drawing/2014/main" id="{42F575B6-D67B-2007-97BB-F117DFDA4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04332FCD-E8AA-7F08-6A09-D93F2ACBDA7F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3270B9D-95EC-709E-EADF-365945E98ED0}"/>
                  </a:ext>
                </a:extLst>
              </p:cNvPr>
              <p:cNvGrpSpPr/>
              <p:nvPr/>
            </p:nvGrpSpPr>
            <p:grpSpPr>
              <a:xfrm>
                <a:off x="3382441" y="1772027"/>
                <a:ext cx="605526" cy="530784"/>
                <a:chOff x="4056059" y="1894303"/>
                <a:chExt cx="605526" cy="530784"/>
              </a:xfrm>
            </p:grpSpPr>
            <p:pic>
              <p:nvPicPr>
                <p:cNvPr id="23" name="Graphic 22" descr="Lock with solid fill">
                  <a:extLst>
                    <a:ext uri="{FF2B5EF4-FFF2-40B4-BE49-F238E27FC236}">
                      <a16:creationId xmlns:a16="http://schemas.microsoft.com/office/drawing/2014/main" id="{84BEC4E5-E4D9-4C2A-1C92-EE9EF6553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6059" y="1894303"/>
                  <a:ext cx="605526" cy="530784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A0BCB7C-201E-C8EB-0908-D85406291D9D}"/>
                    </a:ext>
                  </a:extLst>
                </p:cNvPr>
                <p:cNvSpPr/>
                <p:nvPr/>
              </p:nvSpPr>
              <p:spPr>
                <a:xfrm>
                  <a:off x="4217887" y="2155977"/>
                  <a:ext cx="210929" cy="115052"/>
                </a:xfrm>
                <a:prstGeom prst="rect">
                  <a:avLst/>
                </a:prstGeom>
                <a:solidFill>
                  <a:schemeClr val="bg1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EB6125-A2F9-EA50-7407-4268FBFB6173}"/>
              </a:ext>
            </a:extLst>
          </p:cNvPr>
          <p:cNvGrpSpPr/>
          <p:nvPr/>
        </p:nvGrpSpPr>
        <p:grpSpPr>
          <a:xfrm>
            <a:off x="2469946" y="4000431"/>
            <a:ext cx="1455892" cy="2651593"/>
            <a:chOff x="5405416" y="3950284"/>
            <a:chExt cx="1455892" cy="2651593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072DDB0D-FF9C-E920-B809-E699E1A30B95}"/>
                </a:ext>
              </a:extLst>
            </p:cNvPr>
            <p:cNvSpPr/>
            <p:nvPr/>
          </p:nvSpPr>
          <p:spPr>
            <a:xfrm>
              <a:off x="5405416" y="4878510"/>
              <a:ext cx="1427829" cy="1187641"/>
            </a:xfrm>
            <a:prstGeom prst="hexagon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BF1F5E0-2244-F04B-76AB-D88F0F691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1023" y="4716201"/>
              <a:ext cx="650285" cy="594864"/>
            </a:xfrm>
            <a:prstGeom prst="rect">
              <a:avLst/>
            </a:prstGeom>
          </p:spPr>
        </p:pic>
        <p:pic>
          <p:nvPicPr>
            <p:cNvPr id="40" name="Graphic 489" descr="Sling outline">
              <a:extLst>
                <a:ext uri="{FF2B5EF4-FFF2-40B4-BE49-F238E27FC236}">
                  <a16:creationId xmlns:a16="http://schemas.microsoft.com/office/drawing/2014/main" id="{D5ED03C6-DCB6-C7A2-9CB7-C659BDB25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94994" y="3950284"/>
              <a:ext cx="855516" cy="855516"/>
            </a:xfrm>
            <a:prstGeom prst="rect">
              <a:avLst/>
            </a:prstGeom>
          </p:spPr>
        </p:pic>
        <p:sp>
          <p:nvSpPr>
            <p:cNvPr id="41" name="Google Shape;235;p5">
              <a:extLst>
                <a:ext uri="{FF2B5EF4-FFF2-40B4-BE49-F238E27FC236}">
                  <a16:creationId xmlns:a16="http://schemas.microsoft.com/office/drawing/2014/main" id="{045D093A-12E7-A89B-6F72-ED85C1B40AE0}"/>
                </a:ext>
              </a:extLst>
            </p:cNvPr>
            <p:cNvSpPr/>
            <p:nvPr/>
          </p:nvSpPr>
          <p:spPr>
            <a:xfrm>
              <a:off x="5588455" y="5203233"/>
              <a:ext cx="367572" cy="404834"/>
            </a:xfrm>
            <a:prstGeom prst="round1Rect">
              <a:avLst>
                <a:gd name="adj" fmla="val 16667"/>
              </a:avLst>
            </a:prstGeom>
            <a:solidFill>
              <a:srgbClr val="FFC5C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VCF File</a:t>
              </a:r>
              <a:endParaRPr sz="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8835876-AFAF-ECEF-8F49-9BCA9C9B4A85}"/>
                </a:ext>
              </a:extLst>
            </p:cNvPr>
            <p:cNvSpPr txBox="1"/>
            <p:nvPr/>
          </p:nvSpPr>
          <p:spPr>
            <a:xfrm>
              <a:off x="5492044" y="6078657"/>
              <a:ext cx="1254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KoHo" pitchFamily="2" charset="-34"/>
                  <a:cs typeface="KoHo" pitchFamily="2" charset="-34"/>
                </a:rPr>
                <a:t>Patient 1 </a:t>
              </a:r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Genome Pod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75BC478-F7E7-551D-EA29-E448F890DD5B}"/>
                </a:ext>
              </a:extLst>
            </p:cNvPr>
            <p:cNvGrpSpPr/>
            <p:nvPr/>
          </p:nvGrpSpPr>
          <p:grpSpPr>
            <a:xfrm>
              <a:off x="6096000" y="5165508"/>
              <a:ext cx="376056" cy="755009"/>
              <a:chOff x="9650097" y="5150920"/>
              <a:chExt cx="354796" cy="712325"/>
            </a:xfrm>
          </p:grpSpPr>
          <p:pic>
            <p:nvPicPr>
              <p:cNvPr id="27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95F99D3E-01F6-A002-8AFA-9ACDEA5AF0F6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l="67500" t="41061" r="-1"/>
              <a:stretch/>
            </p:blipFill>
            <p:spPr>
              <a:xfrm rot="2696133">
                <a:off x="9801905" y="5578181"/>
                <a:ext cx="202988" cy="285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235E774F-DAEE-E3E3-E958-B77705EE701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 l="-1" r="64227" b="46530"/>
              <a:stretch/>
            </p:blipFill>
            <p:spPr>
              <a:xfrm rot="2696133">
                <a:off x="9650097" y="5150920"/>
                <a:ext cx="223428" cy="2586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5087DB13-E619-C3C4-B811-E251D6FE8D74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 l="31203" t="30888" r="29762" b="18591"/>
              <a:stretch/>
            </p:blipFill>
            <p:spPr>
              <a:xfrm rot="2696133">
                <a:off x="9684596" y="5403592"/>
                <a:ext cx="243797" cy="2443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2" name="Graphic 251" descr="Scientist female outline">
            <a:extLst>
              <a:ext uri="{FF2B5EF4-FFF2-40B4-BE49-F238E27FC236}">
                <a16:creationId xmlns:a16="http://schemas.microsoft.com/office/drawing/2014/main" id="{F3C61185-F15F-A8D8-ABB1-46AD267A3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758" y="4030338"/>
            <a:ext cx="1004697" cy="10046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7390FE5-8376-1DF2-DF13-8AF52BD9DE4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63465" y="4836734"/>
            <a:ext cx="1047976" cy="10479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A3F46D9-44C4-E3C3-88AE-08E71F812FFC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9023" y="5591979"/>
            <a:ext cx="1047976" cy="1047976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0D2B9C-6B7C-A9A0-EADF-3D05B83EFB34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1486999" y="5858087"/>
            <a:ext cx="1696860" cy="257880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717E89-BCF0-6751-532A-F5AE4591B459}"/>
              </a:ext>
            </a:extLst>
          </p:cNvPr>
          <p:cNvCxnSpPr>
            <a:cxnSpLocks/>
          </p:cNvCxnSpPr>
          <p:nvPr/>
        </p:nvCxnSpPr>
        <p:spPr>
          <a:xfrm>
            <a:off x="1642455" y="4547579"/>
            <a:ext cx="1500918" cy="705801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39366F2-3ED3-8459-AD41-6BC34EC55BD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509225" y="5360722"/>
            <a:ext cx="1554240" cy="224380"/>
          </a:xfrm>
          <a:prstGeom prst="straightConnector1">
            <a:avLst/>
          </a:prstGeom>
          <a:ln w="28575">
            <a:solidFill>
              <a:schemeClr val="bg1">
                <a:lumMod val="1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Research with solid fill">
            <a:extLst>
              <a:ext uri="{FF2B5EF4-FFF2-40B4-BE49-F238E27FC236}">
                <a16:creationId xmlns:a16="http://schemas.microsoft.com/office/drawing/2014/main" id="{E969F5EF-17DD-A1AE-AB7E-6037C7362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62420" y="3551863"/>
            <a:ext cx="455513" cy="4555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515F68C-16A3-CD39-AB9D-DD86F7D0A49D}"/>
              </a:ext>
            </a:extLst>
          </p:cNvPr>
          <p:cNvSpPr txBox="1"/>
          <p:nvPr/>
        </p:nvSpPr>
        <p:spPr>
          <a:xfrm>
            <a:off x="177706" y="3584332"/>
            <a:ext cx="914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1b. Privacy controls at chromosome level, or even mutation level.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FE0999-93CB-124A-91D3-BA1777F88F03}"/>
              </a:ext>
            </a:extLst>
          </p:cNvPr>
          <p:cNvSpPr txBox="1"/>
          <p:nvPr/>
        </p:nvSpPr>
        <p:spPr>
          <a:xfrm>
            <a:off x="7229145" y="4524726"/>
            <a:ext cx="4522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Chromosome is a semantic Class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2B0167-C5F4-82B8-0FBA-BB02E8833895}"/>
              </a:ext>
            </a:extLst>
          </p:cNvPr>
          <p:cNvSpPr txBox="1"/>
          <p:nvPr/>
        </p:nvSpPr>
        <p:spPr>
          <a:xfrm>
            <a:off x="6394039" y="5430035"/>
            <a:ext cx="5422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Mutation is also a semantic Class,</a:t>
            </a:r>
          </a:p>
          <a:p>
            <a:pPr algn="r"/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above a triple but below a Chromosome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1ECC0-9638-7D9C-0E46-607E0389E34B}"/>
              </a:ext>
            </a:extLst>
          </p:cNvPr>
          <p:cNvSpPr txBox="1"/>
          <p:nvPr/>
        </p:nvSpPr>
        <p:spPr>
          <a:xfrm>
            <a:off x="11637818" y="6396335"/>
            <a:ext cx="49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11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9DF714-49B3-92D9-3901-B5E812CCE666}"/>
              </a:ext>
            </a:extLst>
          </p:cNvPr>
          <p:cNvGrpSpPr/>
          <p:nvPr/>
        </p:nvGrpSpPr>
        <p:grpSpPr>
          <a:xfrm>
            <a:off x="1377760" y="1922467"/>
            <a:ext cx="8833751" cy="594608"/>
            <a:chOff x="1642455" y="1875237"/>
            <a:chExt cx="8833751" cy="5946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4BDCF87-299D-6D8B-0868-7ED37B0F3B4F}"/>
                </a:ext>
              </a:extLst>
            </p:cNvPr>
            <p:cNvGrpSpPr/>
            <p:nvPr/>
          </p:nvGrpSpPr>
          <p:grpSpPr>
            <a:xfrm>
              <a:off x="2302988" y="1925405"/>
              <a:ext cx="8173218" cy="497379"/>
              <a:chOff x="42002" y="956540"/>
              <a:chExt cx="6129913" cy="37303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3CAA7A-0401-5F66-5A0F-761D297371FB}"/>
                  </a:ext>
                </a:extLst>
              </p:cNvPr>
              <p:cNvSpPr txBox="1"/>
              <p:nvPr/>
            </p:nvSpPr>
            <p:spPr>
              <a:xfrm>
                <a:off x="42002" y="956540"/>
                <a:ext cx="2943921" cy="34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Web Access Contol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3AD47E-25E0-0B70-E661-D4A74FF89931}"/>
                  </a:ext>
                </a:extLst>
              </p:cNvPr>
              <p:cNvSpPr txBox="1"/>
              <p:nvPr/>
            </p:nvSpPr>
            <p:spPr>
              <a:xfrm>
                <a:off x="4441842" y="983325"/>
                <a:ext cx="1730073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???????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0D69F43-4306-E98F-4098-71F3662CF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0902" y="1141892"/>
                <a:ext cx="91004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4FD326-6AB3-0E14-F7EF-01F3BA359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42455" y="1875237"/>
              <a:ext cx="594608" cy="594608"/>
            </a:xfrm>
            <a:prstGeom prst="rect">
              <a:avLst/>
            </a:prstGeom>
          </p:spPr>
        </p:pic>
      </p:grpSp>
      <p:pic>
        <p:nvPicPr>
          <p:cNvPr id="31" name="Graphic 30" descr="Research with solid fill">
            <a:extLst>
              <a:ext uri="{FF2B5EF4-FFF2-40B4-BE49-F238E27FC236}">
                <a16:creationId xmlns:a16="http://schemas.microsoft.com/office/drawing/2014/main" id="{D9A46CAB-2C04-D5CC-2A60-5A94275D84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62559" y="1395816"/>
            <a:ext cx="427962" cy="4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8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1" grpId="0"/>
      <p:bldP spid="62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795082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(2a) Genome Data in RDF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CE9A4-1BAB-66CF-7E75-B3984DB1F3B0}"/>
              </a:ext>
            </a:extLst>
          </p:cNvPr>
          <p:cNvSpPr txBox="1"/>
          <p:nvPr/>
        </p:nvSpPr>
        <p:spPr>
          <a:xfrm>
            <a:off x="1054952" y="1369041"/>
            <a:ext cx="737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2a. VCF genomic data can be represented as RDF?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BAD70-C166-938C-D978-74FADEC71346}"/>
              </a:ext>
            </a:extLst>
          </p:cNvPr>
          <p:cNvSpPr txBox="1"/>
          <p:nvPr/>
        </p:nvSpPr>
        <p:spPr>
          <a:xfrm>
            <a:off x="1751177" y="5547533"/>
            <a:ext cx="1005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 RDF genomic data and other medical data be linked semantically?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7FF965-C848-F628-4673-BF7FA07A66D9}"/>
              </a:ext>
            </a:extLst>
          </p:cNvPr>
          <p:cNvGrpSpPr/>
          <p:nvPr/>
        </p:nvGrpSpPr>
        <p:grpSpPr>
          <a:xfrm>
            <a:off x="0" y="906900"/>
            <a:ext cx="858791" cy="1017122"/>
            <a:chOff x="237928" y="2706407"/>
            <a:chExt cx="858791" cy="1017122"/>
          </a:xfrm>
        </p:grpSpPr>
        <p:pic>
          <p:nvPicPr>
            <p:cNvPr id="21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29F892E7-B27A-3FC3-7FB3-0775228843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341279" y="3157168"/>
              <a:ext cx="512295" cy="3754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D5A255-FFB1-91DA-6E7F-085491E73B2F}"/>
                </a:ext>
              </a:extLst>
            </p:cNvPr>
            <p:cNvGrpSpPr/>
            <p:nvPr/>
          </p:nvGrpSpPr>
          <p:grpSpPr>
            <a:xfrm>
              <a:off x="237928" y="2706407"/>
              <a:ext cx="858791" cy="1017122"/>
              <a:chOff x="237928" y="2706407"/>
              <a:chExt cx="858791" cy="101712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DDDAD9A-60A7-33BA-09AE-CACF797E2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65" y="2706407"/>
                <a:ext cx="408254" cy="440562"/>
              </a:xfrm>
              <a:prstGeom prst="rect">
                <a:avLst/>
              </a:prstGeom>
            </p:spPr>
          </p:pic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666A7775-36E7-FF3B-7C4E-54F15C8FA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7928" y="2938588"/>
                <a:ext cx="784941" cy="784941"/>
              </a:xfrm>
              <a:prstGeom prst="rect">
                <a:avLst/>
              </a:prstGeom>
            </p:spPr>
          </p:pic>
        </p:grp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5B4EBA-3821-8BF9-3495-DCB724BE4752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597408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Research with solid fill">
            <a:extLst>
              <a:ext uri="{FF2B5EF4-FFF2-40B4-BE49-F238E27FC236}">
                <a16:creationId xmlns:a16="http://schemas.microsoft.com/office/drawing/2014/main" id="{DC9721EE-8F37-B551-7EAD-0D529C744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0560" y="1354249"/>
            <a:ext cx="511864" cy="51186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C1F90F-8151-33A7-B664-E25E0FA8FF2C}"/>
              </a:ext>
            </a:extLst>
          </p:cNvPr>
          <p:cNvGrpSpPr/>
          <p:nvPr/>
        </p:nvGrpSpPr>
        <p:grpSpPr>
          <a:xfrm>
            <a:off x="170637" y="2362598"/>
            <a:ext cx="11942374" cy="861940"/>
            <a:chOff x="170637" y="2362598"/>
            <a:chExt cx="11942374" cy="86194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7A2869-93BD-456E-6940-86ECCF7CCCDC}"/>
                </a:ext>
              </a:extLst>
            </p:cNvPr>
            <p:cNvGrpSpPr/>
            <p:nvPr/>
          </p:nvGrpSpPr>
          <p:grpSpPr>
            <a:xfrm>
              <a:off x="858792" y="2379312"/>
              <a:ext cx="11254219" cy="845226"/>
              <a:chOff x="-474113" y="1156661"/>
              <a:chExt cx="8440663" cy="63391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70E3BB-E718-4361-7BB4-03ED63BB9E34}"/>
                  </a:ext>
                </a:extLst>
              </p:cNvPr>
              <p:cNvSpPr txBox="1"/>
              <p:nvPr/>
            </p:nvSpPr>
            <p:spPr>
              <a:xfrm>
                <a:off x="-474113" y="1156661"/>
                <a:ext cx="3222220" cy="34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VCF to RDF Vocabularies exist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16C669-D420-FCAF-39DD-ADC8B4DE12ED}"/>
                  </a:ext>
                </a:extLst>
              </p:cNvPr>
              <p:cNvSpPr txBox="1"/>
              <p:nvPr/>
            </p:nvSpPr>
            <p:spPr>
              <a:xfrm>
                <a:off x="3093469" y="1167333"/>
                <a:ext cx="4873081" cy="623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SPHN Semantic Interoperability Framework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5</a:t>
                </a:r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 </a:t>
                </a:r>
              </a:p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+ FHIR HL7 Format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6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2BED658-62D8-40A7-71BE-1C5E0C0C7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9744" y="1339320"/>
                <a:ext cx="566295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2" descr="SPHN - Swiss Personalized Health Network (SPHN)">
              <a:extLst>
                <a:ext uri="{FF2B5EF4-FFF2-40B4-BE49-F238E27FC236}">
                  <a16:creationId xmlns:a16="http://schemas.microsoft.com/office/drawing/2014/main" id="{8D16D37D-7B13-4FFE-FDD6-531FAE6EB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37" y="2362598"/>
              <a:ext cx="637771" cy="497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4C3BCA-CFBF-0A34-C9EE-D45D8D61D742}"/>
              </a:ext>
            </a:extLst>
          </p:cNvPr>
          <p:cNvSpPr txBox="1"/>
          <p:nvPr/>
        </p:nvSpPr>
        <p:spPr>
          <a:xfrm>
            <a:off x="11637818" y="6396335"/>
            <a:ext cx="49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12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F02D37-013F-993B-5673-33AEF0F0988B}"/>
              </a:ext>
            </a:extLst>
          </p:cNvPr>
          <p:cNvGrpSpPr/>
          <p:nvPr/>
        </p:nvGrpSpPr>
        <p:grpSpPr>
          <a:xfrm>
            <a:off x="400037" y="3821897"/>
            <a:ext cx="11380608" cy="830997"/>
            <a:chOff x="400037" y="3821897"/>
            <a:chExt cx="11380608" cy="8309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9B23BB-C20D-F5A0-AB4C-FA91A3DB2639}"/>
                </a:ext>
              </a:extLst>
            </p:cNvPr>
            <p:cNvSpPr txBox="1"/>
            <p:nvPr/>
          </p:nvSpPr>
          <p:spPr>
            <a:xfrm>
              <a:off x="400037" y="3996540"/>
              <a:ext cx="5974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Adapt vocabulary to a conversion workflow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3" name="Graphic 2" descr="Gears with solid fill">
              <a:extLst>
                <a:ext uri="{FF2B5EF4-FFF2-40B4-BE49-F238E27FC236}">
                  <a16:creationId xmlns:a16="http://schemas.microsoft.com/office/drawing/2014/main" id="{48E8F5BC-68B6-2FAC-3892-B7EAD138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18980" y="3974506"/>
              <a:ext cx="461665" cy="461665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5CCD52D-C72B-02EE-FE3F-DB010741015E}"/>
                </a:ext>
              </a:extLst>
            </p:cNvPr>
            <p:cNvCxnSpPr>
              <a:cxnSpLocks/>
            </p:cNvCxnSpPr>
            <p:nvPr/>
          </p:nvCxnSpPr>
          <p:spPr>
            <a:xfrm>
              <a:off x="6374117" y="4237396"/>
              <a:ext cx="755060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42228F-DA83-BC7C-15F8-E87C4FD52897}"/>
                </a:ext>
              </a:extLst>
            </p:cNvPr>
            <p:cNvSpPr txBox="1"/>
            <p:nvPr/>
          </p:nvSpPr>
          <p:spPr>
            <a:xfrm>
              <a:off x="7129177" y="3821897"/>
              <a:ext cx="40590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Keep VCF + RDF?</a:t>
              </a:r>
            </a:p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Utilize index for conversion? 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  <p:pic>
        <p:nvPicPr>
          <p:cNvPr id="7" name="Google Shape;172;p26" descr="20+ Free Gene Icon &amp; Dna Images - Pixabay">
            <a:extLst>
              <a:ext uri="{FF2B5EF4-FFF2-40B4-BE49-F238E27FC236}">
                <a16:creationId xmlns:a16="http://schemas.microsoft.com/office/drawing/2014/main" id="{3E8703DC-1BAA-DC09-37C4-34E7AE09165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7500" t="41061" r="-1"/>
          <a:stretch/>
        </p:blipFill>
        <p:spPr>
          <a:xfrm rot="2696133">
            <a:off x="751968" y="5863740"/>
            <a:ext cx="215151" cy="30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72;p26" descr="20+ Free Gene Icon &amp; Dna Images - Pixabay">
            <a:extLst>
              <a:ext uri="{FF2B5EF4-FFF2-40B4-BE49-F238E27FC236}">
                <a16:creationId xmlns:a16="http://schemas.microsoft.com/office/drawing/2014/main" id="{F7FC58F0-7299-9F1F-C237-3B6CA2AAE80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-1" r="64227" b="46530"/>
          <a:stretch/>
        </p:blipFill>
        <p:spPr>
          <a:xfrm rot="2696133">
            <a:off x="591063" y="5410877"/>
            <a:ext cx="236816" cy="27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2;p26" descr="20+ Free Gene Icon &amp; Dna Images - Pixabay">
            <a:extLst>
              <a:ext uri="{FF2B5EF4-FFF2-40B4-BE49-F238E27FC236}">
                <a16:creationId xmlns:a16="http://schemas.microsoft.com/office/drawing/2014/main" id="{C0560279-5ABE-94B3-8A95-458735B7FF84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31203" t="30888" r="29762" b="18591"/>
          <a:stretch/>
        </p:blipFill>
        <p:spPr>
          <a:xfrm rot="2696133">
            <a:off x="627629" y="5678690"/>
            <a:ext cx="258406" cy="258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8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795082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(2b) RDF Genome Data Linking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CE9A4-1BAB-66CF-7E75-B3984DB1F3B0}"/>
              </a:ext>
            </a:extLst>
          </p:cNvPr>
          <p:cNvSpPr txBox="1"/>
          <p:nvPr/>
        </p:nvSpPr>
        <p:spPr>
          <a:xfrm>
            <a:off x="1054952" y="1369041"/>
            <a:ext cx="737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2b. VCF genomic data can be Linked to other data.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7FF965-C848-F628-4673-BF7FA07A66D9}"/>
              </a:ext>
            </a:extLst>
          </p:cNvPr>
          <p:cNvGrpSpPr/>
          <p:nvPr/>
        </p:nvGrpSpPr>
        <p:grpSpPr>
          <a:xfrm>
            <a:off x="0" y="906900"/>
            <a:ext cx="858791" cy="1017122"/>
            <a:chOff x="237928" y="2706407"/>
            <a:chExt cx="858791" cy="1017122"/>
          </a:xfrm>
        </p:grpSpPr>
        <p:pic>
          <p:nvPicPr>
            <p:cNvPr id="21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29F892E7-B27A-3FC3-7FB3-0775228843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341279" y="3157168"/>
              <a:ext cx="512295" cy="3754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D5A255-FFB1-91DA-6E7F-085491E73B2F}"/>
                </a:ext>
              </a:extLst>
            </p:cNvPr>
            <p:cNvGrpSpPr/>
            <p:nvPr/>
          </p:nvGrpSpPr>
          <p:grpSpPr>
            <a:xfrm>
              <a:off x="237928" y="2706407"/>
              <a:ext cx="858791" cy="1017122"/>
              <a:chOff x="237928" y="2706407"/>
              <a:chExt cx="858791" cy="101712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DDDAD9A-60A7-33BA-09AE-CACF797E2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8465" y="2706407"/>
                <a:ext cx="408254" cy="440562"/>
              </a:xfrm>
              <a:prstGeom prst="rect">
                <a:avLst/>
              </a:prstGeom>
            </p:spPr>
          </p:pic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666A7775-36E7-FF3B-7C4E-54F15C8FA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7928" y="2938588"/>
                <a:ext cx="784941" cy="784941"/>
              </a:xfrm>
              <a:prstGeom prst="rect">
                <a:avLst/>
              </a:prstGeom>
            </p:spPr>
          </p:pic>
        </p:grp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5B4EBA-3821-8BF9-3495-DCB724BE4752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7359535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Research with solid fill">
            <a:extLst>
              <a:ext uri="{FF2B5EF4-FFF2-40B4-BE49-F238E27FC236}">
                <a16:creationId xmlns:a16="http://schemas.microsoft.com/office/drawing/2014/main" id="{DC9721EE-8F37-B551-7EAD-0D529C744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0560" y="1354249"/>
            <a:ext cx="511864" cy="51186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A7A2869-93BD-456E-6940-86ECCF7CCCDC}"/>
              </a:ext>
            </a:extLst>
          </p:cNvPr>
          <p:cNvGrpSpPr/>
          <p:nvPr/>
        </p:nvGrpSpPr>
        <p:grpSpPr>
          <a:xfrm>
            <a:off x="359498" y="3589099"/>
            <a:ext cx="11070738" cy="475894"/>
            <a:chOff x="-474113" y="1156661"/>
            <a:chExt cx="8303052" cy="3569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70E3BB-E718-4361-7BB4-03ED63BB9E34}"/>
                </a:ext>
              </a:extLst>
            </p:cNvPr>
            <p:cNvSpPr txBox="1"/>
            <p:nvPr/>
          </p:nvSpPr>
          <p:spPr>
            <a:xfrm>
              <a:off x="-474113" y="1156661"/>
              <a:ext cx="3222220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VCF to RDF Vocabularies exist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16C669-D420-FCAF-39DD-ADC8B4DE12ED}"/>
                </a:ext>
              </a:extLst>
            </p:cNvPr>
            <p:cNvSpPr txBox="1"/>
            <p:nvPr/>
          </p:nvSpPr>
          <p:spPr>
            <a:xfrm>
              <a:off x="3865239" y="1167333"/>
              <a:ext cx="3963700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Link parts of genome to medical data</a:t>
              </a:r>
              <a:endParaRPr lang="en-US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2BED658-62D8-40A7-71BE-1C5E0C0C7E05}"/>
                </a:ext>
              </a:extLst>
            </p:cNvPr>
            <p:cNvCxnSpPr>
              <a:cxnSpLocks/>
            </p:cNvCxnSpPr>
            <p:nvPr/>
          </p:nvCxnSpPr>
          <p:spPr>
            <a:xfrm>
              <a:off x="2998132" y="1340456"/>
              <a:ext cx="566295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2E3AD2-77A6-F09A-C405-BCB8B1302840}"/>
              </a:ext>
            </a:extLst>
          </p:cNvPr>
          <p:cNvGrpSpPr/>
          <p:nvPr/>
        </p:nvGrpSpPr>
        <p:grpSpPr>
          <a:xfrm>
            <a:off x="4502197" y="2124863"/>
            <a:ext cx="1009744" cy="1207589"/>
            <a:chOff x="4502197" y="2124863"/>
            <a:chExt cx="1009744" cy="1207589"/>
          </a:xfrm>
        </p:grpSpPr>
        <p:pic>
          <p:nvPicPr>
            <p:cNvPr id="3" name="Google Shape;187;p27" descr="20+ Free Gene Icon &amp; Dna Images - Pixabay">
              <a:extLst>
                <a:ext uri="{FF2B5EF4-FFF2-40B4-BE49-F238E27FC236}">
                  <a16:creationId xmlns:a16="http://schemas.microsoft.com/office/drawing/2014/main" id="{B90EFC4E-2909-59C4-A368-7F12B7E8F3E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30864" b="29940"/>
            <a:stretch/>
          </p:blipFill>
          <p:spPr>
            <a:xfrm rot="2152874">
              <a:off x="4502197" y="2124863"/>
              <a:ext cx="787127" cy="584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87;p27" descr="20+ Free Gene Icon &amp; Dna Images - Pixabay">
              <a:extLst>
                <a:ext uri="{FF2B5EF4-FFF2-40B4-BE49-F238E27FC236}">
                  <a16:creationId xmlns:a16="http://schemas.microsoft.com/office/drawing/2014/main" id="{BEB31A8A-8CDC-A8FA-4894-BE8591E0E03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59518" t="39385" r="-15758" b="-9805"/>
            <a:stretch/>
          </p:blipFill>
          <p:spPr>
            <a:xfrm rot="2152874">
              <a:off x="4871682" y="2744909"/>
              <a:ext cx="640259" cy="587543"/>
            </a:xfrm>
            <a:prstGeom prst="parallelogram">
              <a:avLst/>
            </a:prstGeom>
            <a:noFill/>
            <a:ln>
              <a:noFill/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AA4B98-0C1B-2059-68DA-16A96F25E095}"/>
              </a:ext>
            </a:extLst>
          </p:cNvPr>
          <p:cNvGrpSpPr/>
          <p:nvPr/>
        </p:nvGrpSpPr>
        <p:grpSpPr>
          <a:xfrm>
            <a:off x="6843229" y="2195588"/>
            <a:ext cx="1331991" cy="1174052"/>
            <a:chOff x="6888074" y="2091210"/>
            <a:chExt cx="1331991" cy="1174052"/>
          </a:xfrm>
        </p:grpSpPr>
        <p:sp>
          <p:nvSpPr>
            <p:cNvPr id="7" name="Rectangle: Rounded Corners 448">
              <a:extLst>
                <a:ext uri="{FF2B5EF4-FFF2-40B4-BE49-F238E27FC236}">
                  <a16:creationId xmlns:a16="http://schemas.microsoft.com/office/drawing/2014/main" id="{034C6323-CBB2-AFCD-3820-6F5E3E33FD3D}"/>
                </a:ext>
              </a:extLst>
            </p:cNvPr>
            <p:cNvSpPr/>
            <p:nvPr/>
          </p:nvSpPr>
          <p:spPr>
            <a:xfrm>
              <a:off x="6888074" y="2091210"/>
              <a:ext cx="1186762" cy="1084776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899"/>
            </a:p>
          </p:txBody>
        </p:sp>
        <p:pic>
          <p:nvPicPr>
            <p:cNvPr id="8" name="Graphic 7" descr="Document with solid fill">
              <a:extLst>
                <a:ext uri="{FF2B5EF4-FFF2-40B4-BE49-F238E27FC236}">
                  <a16:creationId xmlns:a16="http://schemas.microsoft.com/office/drawing/2014/main" id="{19CCDBAE-65DB-ECA7-D958-70BDC68E5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17009" y="2227761"/>
              <a:ext cx="442443" cy="44244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E423F5C-8701-BB48-2C77-3356F1B86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56855" y="2872780"/>
              <a:ext cx="363210" cy="392482"/>
            </a:xfrm>
            <a:prstGeom prst="rect">
              <a:avLst/>
            </a:prstGeom>
          </p:spPr>
        </p:pic>
        <p:pic>
          <p:nvPicPr>
            <p:cNvPr id="15" name="Graphic 14" descr="Document with solid fill">
              <a:extLst>
                <a:ext uri="{FF2B5EF4-FFF2-40B4-BE49-F238E27FC236}">
                  <a16:creationId xmlns:a16="http://schemas.microsoft.com/office/drawing/2014/main" id="{3B4E1801-C3B3-19B2-64A8-4FDA520BF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29473" y="2261175"/>
              <a:ext cx="442443" cy="442443"/>
            </a:xfrm>
            <a:prstGeom prst="rect">
              <a:avLst/>
            </a:prstGeom>
          </p:spPr>
        </p:pic>
        <p:pic>
          <p:nvPicPr>
            <p:cNvPr id="17" name="Graphic 16" descr="Document with solid fill">
              <a:extLst>
                <a:ext uri="{FF2B5EF4-FFF2-40B4-BE49-F238E27FC236}">
                  <a16:creationId xmlns:a16="http://schemas.microsoft.com/office/drawing/2014/main" id="{49E28989-51B5-14B8-48E7-18004FF6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82073" y="2663366"/>
              <a:ext cx="442443" cy="442443"/>
            </a:xfrm>
            <a:prstGeom prst="rect">
              <a:avLst/>
            </a:prstGeom>
          </p:spPr>
        </p:pic>
      </p:grp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B5E86A5B-FDA5-DCA2-D376-C23601BADF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4487" y="2313185"/>
            <a:ext cx="630441" cy="6304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923FE9-8630-BE4A-DB52-7B0F9D7D0AAD}"/>
              </a:ext>
            </a:extLst>
          </p:cNvPr>
          <p:cNvSpPr txBox="1"/>
          <p:nvPr/>
        </p:nvSpPr>
        <p:spPr>
          <a:xfrm>
            <a:off x="2430632" y="2865622"/>
            <a:ext cx="108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66585E-912E-DC52-9959-C5386734C157}"/>
              </a:ext>
            </a:extLst>
          </p:cNvPr>
          <p:cNvSpPr txBox="1"/>
          <p:nvPr/>
        </p:nvSpPr>
        <p:spPr>
          <a:xfrm>
            <a:off x="6597542" y="1822961"/>
            <a:ext cx="167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29CB2-3286-3140-2AC6-9014F028C07E}"/>
              </a:ext>
            </a:extLst>
          </p:cNvPr>
          <p:cNvSpPr txBox="1"/>
          <p:nvPr/>
        </p:nvSpPr>
        <p:spPr>
          <a:xfrm>
            <a:off x="11637818" y="6396335"/>
            <a:ext cx="49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13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4" name="Picture 2" descr="What has a FHIR repository ever done for us?”">
            <a:extLst>
              <a:ext uri="{FF2B5EF4-FFF2-40B4-BE49-F238E27FC236}">
                <a16:creationId xmlns:a16="http://schemas.microsoft.com/office/drawing/2014/main" id="{C7C54723-5757-52C6-EB66-DFC1D163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071" y="5275720"/>
            <a:ext cx="980355" cy="6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PHN - Swiss Personalized Health Network (SPHN)">
            <a:extLst>
              <a:ext uri="{FF2B5EF4-FFF2-40B4-BE49-F238E27FC236}">
                <a16:creationId xmlns:a16="http://schemas.microsoft.com/office/drawing/2014/main" id="{1A51C2E7-6C24-B485-F3F0-AFE0E0A92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132" y="5245386"/>
            <a:ext cx="809637" cy="6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32C7D-BFD0-6FAA-3F82-50C8954DEC8E}"/>
              </a:ext>
            </a:extLst>
          </p:cNvPr>
          <p:cNvCxnSpPr>
            <a:cxnSpLocks/>
          </p:cNvCxnSpPr>
          <p:nvPr/>
        </p:nvCxnSpPr>
        <p:spPr>
          <a:xfrm flipV="1">
            <a:off x="5348772" y="2977158"/>
            <a:ext cx="1888456" cy="31112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25E4C-49CC-6B03-FDAF-6B82E5604E18}"/>
              </a:ext>
            </a:extLst>
          </p:cNvPr>
          <p:cNvCxnSpPr>
            <a:cxnSpLocks/>
          </p:cNvCxnSpPr>
          <p:nvPr/>
        </p:nvCxnSpPr>
        <p:spPr>
          <a:xfrm flipH="1" flipV="1">
            <a:off x="3352367" y="2737976"/>
            <a:ext cx="1502058" cy="24573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412A4D-F81C-1921-6304-49A9531DEFFE}"/>
              </a:ext>
            </a:extLst>
          </p:cNvPr>
          <p:cNvGrpSpPr/>
          <p:nvPr/>
        </p:nvGrpSpPr>
        <p:grpSpPr>
          <a:xfrm>
            <a:off x="359498" y="5000133"/>
            <a:ext cx="6877730" cy="877164"/>
            <a:chOff x="359498" y="5000133"/>
            <a:chExt cx="6877730" cy="87716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A9B23BB-C20D-F5A0-AB4C-FA91A3DB2639}"/>
                </a:ext>
              </a:extLst>
            </p:cNvPr>
            <p:cNvSpPr txBox="1"/>
            <p:nvPr/>
          </p:nvSpPr>
          <p:spPr>
            <a:xfrm>
              <a:off x="359498" y="5046300"/>
              <a:ext cx="68777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How to automate this? </a:t>
              </a:r>
            </a:p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What vocabularies could be used for the linkages?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34" name="Graphic 33" descr="Gears with solid fill">
              <a:extLst>
                <a:ext uri="{FF2B5EF4-FFF2-40B4-BE49-F238E27FC236}">
                  <a16:creationId xmlns:a16="http://schemas.microsoft.com/office/drawing/2014/main" id="{216DB7F7-ADE4-10D2-5924-026CEC6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67530" y="5000133"/>
              <a:ext cx="461665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30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744901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(3a) Querying Genome Pods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6736080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9C03AB-A95B-B25E-162C-F3DA1606B342}"/>
              </a:ext>
            </a:extLst>
          </p:cNvPr>
          <p:cNvSpPr txBox="1"/>
          <p:nvPr/>
        </p:nvSpPr>
        <p:spPr>
          <a:xfrm>
            <a:off x="1188387" y="1426444"/>
            <a:ext cx="6254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3a. RDF genomic data pods can be queried.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C8B972-80E0-ED5C-5FBA-01B6861DC106}"/>
              </a:ext>
            </a:extLst>
          </p:cNvPr>
          <p:cNvGrpSpPr/>
          <p:nvPr/>
        </p:nvGrpSpPr>
        <p:grpSpPr>
          <a:xfrm>
            <a:off x="239062" y="1048087"/>
            <a:ext cx="821311" cy="1113141"/>
            <a:chOff x="227910" y="4617725"/>
            <a:chExt cx="821311" cy="1113141"/>
          </a:xfrm>
        </p:grpSpPr>
        <p:grpSp>
          <p:nvGrpSpPr>
            <p:cNvPr id="26" name="Google Shape;174;p26">
              <a:extLst>
                <a:ext uri="{FF2B5EF4-FFF2-40B4-BE49-F238E27FC236}">
                  <a16:creationId xmlns:a16="http://schemas.microsoft.com/office/drawing/2014/main" id="{9C0F0C83-AE4A-8602-AFFF-F51D2B2B1D33}"/>
                </a:ext>
              </a:extLst>
            </p:cNvPr>
            <p:cNvGrpSpPr/>
            <p:nvPr/>
          </p:nvGrpSpPr>
          <p:grpSpPr>
            <a:xfrm>
              <a:off x="227910" y="4909555"/>
              <a:ext cx="821311" cy="821311"/>
              <a:chOff x="9655051" y="4279301"/>
              <a:chExt cx="1648365" cy="1648365"/>
            </a:xfrm>
          </p:grpSpPr>
          <p:pic>
            <p:nvPicPr>
              <p:cNvPr id="28" name="Google Shape;175;p26" descr="20+ Free Gene Icon &amp; Dna Images - Pixabay">
                <a:extLst>
                  <a:ext uri="{FF2B5EF4-FFF2-40B4-BE49-F238E27FC236}">
                    <a16:creationId xmlns:a16="http://schemas.microsoft.com/office/drawing/2014/main" id="{9C168857-5833-09A6-F625-AEEF1B4386E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969846" y="4814995"/>
                <a:ext cx="797935" cy="584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176;p26" descr="Database - Free interface icons">
                <a:extLst>
                  <a:ext uri="{FF2B5EF4-FFF2-40B4-BE49-F238E27FC236}">
                    <a16:creationId xmlns:a16="http://schemas.microsoft.com/office/drawing/2014/main" id="{D3F9FF1E-00E8-7104-05F5-39AAB9FDDD15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655051" y="4279301"/>
                <a:ext cx="1648365" cy="164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432758E-E301-0DCE-63FF-3CA7F30B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450" y="4617725"/>
              <a:ext cx="408254" cy="44056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613248-3B62-7182-F745-D778611BCF7A}"/>
              </a:ext>
            </a:extLst>
          </p:cNvPr>
          <p:cNvGrpSpPr/>
          <p:nvPr/>
        </p:nvGrpSpPr>
        <p:grpSpPr>
          <a:xfrm>
            <a:off x="395911" y="2365731"/>
            <a:ext cx="11008734" cy="779049"/>
            <a:chOff x="850729" y="2679398"/>
            <a:chExt cx="11008734" cy="77904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FA8B21-EB2F-1E2A-6828-8246E0073480}"/>
                </a:ext>
              </a:extLst>
            </p:cNvPr>
            <p:cNvGrpSpPr/>
            <p:nvPr/>
          </p:nvGrpSpPr>
          <p:grpSpPr>
            <a:xfrm>
              <a:off x="1582051" y="2808644"/>
              <a:ext cx="10277412" cy="491110"/>
              <a:chOff x="42002" y="956540"/>
              <a:chExt cx="7708058" cy="36833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3853C2-ECF3-F35C-7DC0-762A2D7597A1}"/>
                  </a:ext>
                </a:extLst>
              </p:cNvPr>
              <p:cNvSpPr txBox="1"/>
              <p:nvPr/>
            </p:nvSpPr>
            <p:spPr>
              <a:xfrm>
                <a:off x="42002" y="956540"/>
                <a:ext cx="2112972" cy="34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Query Engine</a:t>
                </a:r>
                <a:endPara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51ECE-6497-C6D6-F6E7-0F641C479E4C}"/>
                  </a:ext>
                </a:extLst>
              </p:cNvPr>
              <p:cNvSpPr txBox="1"/>
              <p:nvPr/>
            </p:nvSpPr>
            <p:spPr>
              <a:xfrm>
                <a:off x="3065013" y="978624"/>
                <a:ext cx="4685047" cy="34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" sz="24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Custom Comunica implementation/engine</a:t>
                </a:r>
                <a:r>
                  <a:rPr lang="en" sz="2400" baseline="300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6</a:t>
                </a:r>
                <a:endParaRPr lang="en-US" sz="24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A8F5A25-EE8E-DC11-0474-83531F1F3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0797" y="1145138"/>
                <a:ext cx="910040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1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4" descr="Comunica – A knowledge graph querying framework">
              <a:extLst>
                <a:ext uri="{FF2B5EF4-FFF2-40B4-BE49-F238E27FC236}">
                  <a16:creationId xmlns:a16="http://schemas.microsoft.com/office/drawing/2014/main" id="{011DCD29-C596-BC56-7D58-27AE3C323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729" y="2679398"/>
              <a:ext cx="779049" cy="779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75D87F-FFC4-A5AA-37E0-A792F4FD39B8}"/>
              </a:ext>
            </a:extLst>
          </p:cNvPr>
          <p:cNvGrpSpPr/>
          <p:nvPr/>
        </p:nvGrpSpPr>
        <p:grpSpPr>
          <a:xfrm>
            <a:off x="3944529" y="3945649"/>
            <a:ext cx="2598256" cy="2522954"/>
            <a:chOff x="3944529" y="3945649"/>
            <a:chExt cx="2598256" cy="25229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82E1AC-82A1-6E3D-6BEA-06D448461202}"/>
                </a:ext>
              </a:extLst>
            </p:cNvPr>
            <p:cNvGrpSpPr/>
            <p:nvPr/>
          </p:nvGrpSpPr>
          <p:grpSpPr>
            <a:xfrm>
              <a:off x="4282246" y="4071907"/>
              <a:ext cx="1818846" cy="1642429"/>
              <a:chOff x="3743528" y="1257785"/>
              <a:chExt cx="1818846" cy="164242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98B9B1D-72DE-805E-76D5-0818B35F6792}"/>
                  </a:ext>
                </a:extLst>
              </p:cNvPr>
              <p:cNvGrpSpPr/>
              <p:nvPr/>
            </p:nvGrpSpPr>
            <p:grpSpPr>
              <a:xfrm>
                <a:off x="4278318" y="2129136"/>
                <a:ext cx="759948" cy="771078"/>
                <a:chOff x="1837194" y="727866"/>
                <a:chExt cx="2088555" cy="2119142"/>
              </a:xfrm>
            </p:grpSpPr>
            <p:sp>
              <p:nvSpPr>
                <p:cNvPr id="18" name="Hexagon 17">
                  <a:extLst>
                    <a:ext uri="{FF2B5EF4-FFF2-40B4-BE49-F238E27FC236}">
                      <a16:creationId xmlns:a16="http://schemas.microsoft.com/office/drawing/2014/main" id="{B11A8BE5-0773-A563-2687-5BD306724E47}"/>
                    </a:ext>
                  </a:extLst>
                </p:cNvPr>
                <p:cNvSpPr/>
                <p:nvPr/>
              </p:nvSpPr>
              <p:spPr>
                <a:xfrm>
                  <a:off x="1837194" y="1173940"/>
                  <a:ext cx="2011430" cy="1673068"/>
                </a:xfrm>
                <a:prstGeom prst="hexagon">
                  <a:avLst/>
                </a:prstGeom>
                <a:noFill/>
                <a:ln w="38100">
                  <a:solidFill>
                    <a:srgbClr val="00B05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EAA1121F-2732-4B65-2924-FB6C85CFE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9671" y="727866"/>
                  <a:ext cx="916078" cy="838004"/>
                </a:xfrm>
                <a:prstGeom prst="rect">
                  <a:avLst/>
                </a:prstGeom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597EF60-7C38-AF09-C55A-181986F6BF5C}"/>
                    </a:ext>
                  </a:extLst>
                </p:cNvPr>
                <p:cNvGrpSpPr/>
                <p:nvPr/>
              </p:nvGrpSpPr>
              <p:grpSpPr>
                <a:xfrm>
                  <a:off x="2334460" y="1454849"/>
                  <a:ext cx="1111250" cy="1111250"/>
                  <a:chOff x="2422975" y="2081060"/>
                  <a:chExt cx="914400" cy="914400"/>
                </a:xfrm>
              </p:grpSpPr>
              <p:pic>
                <p:nvPicPr>
                  <p:cNvPr id="22" name="Graphic 21" descr="Database outline">
                    <a:extLst>
                      <a:ext uri="{FF2B5EF4-FFF2-40B4-BE49-F238E27FC236}">
                        <a16:creationId xmlns:a16="http://schemas.microsoft.com/office/drawing/2014/main" id="{43D8B9DA-287C-58F0-720C-948B5491EF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22975" y="208106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FD032015-3DBE-0C6F-226E-10213BB5C3D6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rot="2696133">
                    <a:off x="2646928" y="2393538"/>
                    <a:ext cx="482541" cy="353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32CC55C-4818-97E1-39D7-9781769C6600}"/>
                  </a:ext>
                </a:extLst>
              </p:cNvPr>
              <p:cNvGrpSpPr/>
              <p:nvPr/>
            </p:nvGrpSpPr>
            <p:grpSpPr>
              <a:xfrm>
                <a:off x="4802426" y="1257785"/>
                <a:ext cx="759948" cy="771078"/>
                <a:chOff x="3277591" y="789158"/>
                <a:chExt cx="2088554" cy="2119142"/>
              </a:xfrm>
            </p:grpSpPr>
            <p:sp>
              <p:nvSpPr>
                <p:cNvPr id="12" name="Hexagon 11">
                  <a:extLst>
                    <a:ext uri="{FF2B5EF4-FFF2-40B4-BE49-F238E27FC236}">
                      <a16:creationId xmlns:a16="http://schemas.microsoft.com/office/drawing/2014/main" id="{3F3D5DD2-4291-876E-43B7-42F8F44BA716}"/>
                    </a:ext>
                  </a:extLst>
                </p:cNvPr>
                <p:cNvSpPr/>
                <p:nvPr/>
              </p:nvSpPr>
              <p:spPr>
                <a:xfrm>
                  <a:off x="3277591" y="1235233"/>
                  <a:ext cx="2011429" cy="1673067"/>
                </a:xfrm>
                <a:prstGeom prst="hexagon">
                  <a:avLst/>
                </a:prstGeom>
                <a:noFill/>
                <a:ln w="38100">
                  <a:solidFill>
                    <a:srgbClr val="0070C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F48C191-75BD-52C2-59BB-F304443050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0068" y="789158"/>
                  <a:ext cx="916077" cy="838003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CDC4EA93-9A53-CA5D-F4B4-F32E517E6E6D}"/>
                    </a:ext>
                  </a:extLst>
                </p:cNvPr>
                <p:cNvGrpSpPr/>
                <p:nvPr/>
              </p:nvGrpSpPr>
              <p:grpSpPr>
                <a:xfrm>
                  <a:off x="3774861" y="1516141"/>
                  <a:ext cx="1111250" cy="1111250"/>
                  <a:chOff x="3608220" y="2131494"/>
                  <a:chExt cx="914400" cy="914400"/>
                </a:xfrm>
              </p:grpSpPr>
              <p:pic>
                <p:nvPicPr>
                  <p:cNvPr id="15" name="Graphic 14" descr="Database outline">
                    <a:extLst>
                      <a:ext uri="{FF2B5EF4-FFF2-40B4-BE49-F238E27FC236}">
                        <a16:creationId xmlns:a16="http://schemas.microsoft.com/office/drawing/2014/main" id="{683AC023-F677-F212-DFBD-CC8242E8BF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FE0EF175-BF2C-65D3-BDF2-5E4595C1F09A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19D929B-1999-4217-221E-8F2598ED4410}"/>
                  </a:ext>
                </a:extLst>
              </p:cNvPr>
              <p:cNvGrpSpPr/>
              <p:nvPr/>
            </p:nvGrpSpPr>
            <p:grpSpPr>
              <a:xfrm>
                <a:off x="3743528" y="1271249"/>
                <a:ext cx="759948" cy="771078"/>
                <a:chOff x="3277591" y="789158"/>
                <a:chExt cx="2088554" cy="2119142"/>
              </a:xfrm>
            </p:grpSpPr>
            <p:sp>
              <p:nvSpPr>
                <p:cNvPr id="6" name="Hexagon 5">
                  <a:extLst>
                    <a:ext uri="{FF2B5EF4-FFF2-40B4-BE49-F238E27FC236}">
                      <a16:creationId xmlns:a16="http://schemas.microsoft.com/office/drawing/2014/main" id="{F68ADC79-DD57-58E7-56A8-E051F1B55787}"/>
                    </a:ext>
                  </a:extLst>
                </p:cNvPr>
                <p:cNvSpPr/>
                <p:nvPr/>
              </p:nvSpPr>
              <p:spPr>
                <a:xfrm>
                  <a:off x="3277591" y="1235233"/>
                  <a:ext cx="2011429" cy="1673067"/>
                </a:xfrm>
                <a:prstGeom prst="hexagon">
                  <a:avLst/>
                </a:prstGeom>
                <a:noFill/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B5545E2-2393-D8C1-BA75-0895B17AA5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50068" y="789158"/>
                  <a:ext cx="916077" cy="838003"/>
                </a:xfrm>
                <a:prstGeom prst="rect">
                  <a:avLst/>
                </a:prstGeom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5104F5C-4344-CA16-79FB-28FD85A1816F}"/>
                    </a:ext>
                  </a:extLst>
                </p:cNvPr>
                <p:cNvGrpSpPr/>
                <p:nvPr/>
              </p:nvGrpSpPr>
              <p:grpSpPr>
                <a:xfrm>
                  <a:off x="3774861" y="1516141"/>
                  <a:ext cx="1111250" cy="1111250"/>
                  <a:chOff x="3608220" y="2131494"/>
                  <a:chExt cx="914400" cy="914400"/>
                </a:xfrm>
              </p:grpSpPr>
              <p:pic>
                <p:nvPicPr>
                  <p:cNvPr id="10" name="Graphic 9" descr="Database outline">
                    <a:extLst>
                      <a:ext uri="{FF2B5EF4-FFF2-40B4-BE49-F238E27FC236}">
                        <a16:creationId xmlns:a16="http://schemas.microsoft.com/office/drawing/2014/main" id="{EF5B4F08-1086-4F34-E847-1F001EEA31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287CD1C0-92CD-8EC7-CF53-41DE32332B13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D1D96C0-67E6-911B-8585-FD2A4B762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7303" y="4071078"/>
              <a:ext cx="298057" cy="32164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50393A5-4809-560C-270C-AB03C8287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5041" y="4040310"/>
              <a:ext cx="298057" cy="32164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011CD4-D766-E184-B8DF-F0DF2250C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9649" y="4906333"/>
              <a:ext cx="298057" cy="321644"/>
            </a:xfrm>
            <a:prstGeom prst="rect">
              <a:avLst/>
            </a:prstGeom>
          </p:spPr>
        </p:pic>
        <p:pic>
          <p:nvPicPr>
            <p:cNvPr id="32" name="Graphic 31" descr="Lock with solid fill">
              <a:extLst>
                <a:ext uri="{FF2B5EF4-FFF2-40B4-BE49-F238E27FC236}">
                  <a16:creationId xmlns:a16="http://schemas.microsoft.com/office/drawing/2014/main" id="{17577A66-78D5-3A2E-7E37-D3211B7E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73603" y="4577310"/>
              <a:ext cx="389160" cy="389160"/>
            </a:xfrm>
            <a:prstGeom prst="rect">
              <a:avLst/>
            </a:prstGeom>
          </p:spPr>
        </p:pic>
        <p:pic>
          <p:nvPicPr>
            <p:cNvPr id="33" name="Graphic 32" descr="Lock with solid fill">
              <a:extLst>
                <a:ext uri="{FF2B5EF4-FFF2-40B4-BE49-F238E27FC236}">
                  <a16:creationId xmlns:a16="http://schemas.microsoft.com/office/drawing/2014/main" id="{6326B37D-FC12-D572-4FB3-B75F985B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28504" y="5448426"/>
              <a:ext cx="389160" cy="389160"/>
            </a:xfrm>
            <a:prstGeom prst="rect">
              <a:avLst/>
            </a:prstGeom>
          </p:spPr>
        </p:pic>
        <p:pic>
          <p:nvPicPr>
            <p:cNvPr id="34" name="Graphic 33" descr="Lock with solid fill">
              <a:extLst>
                <a:ext uri="{FF2B5EF4-FFF2-40B4-BE49-F238E27FC236}">
                  <a16:creationId xmlns:a16="http://schemas.microsoft.com/office/drawing/2014/main" id="{7E0CB935-2FD4-ED42-81F8-468E2598E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75377" y="4581216"/>
              <a:ext cx="389160" cy="3891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E40445-6B3D-2FA2-2C72-07F9FFCC2DB1}"/>
                </a:ext>
              </a:extLst>
            </p:cNvPr>
            <p:cNvSpPr txBox="1"/>
            <p:nvPr/>
          </p:nvSpPr>
          <p:spPr>
            <a:xfrm>
              <a:off x="4591162" y="5945383"/>
              <a:ext cx="14077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100s-1000s</a:t>
              </a:r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of Genome Pods</a:t>
              </a:r>
            </a:p>
          </p:txBody>
        </p:sp>
        <p:sp>
          <p:nvSpPr>
            <p:cNvPr id="42" name="Rectangle: Rounded Corners 448">
              <a:extLst>
                <a:ext uri="{FF2B5EF4-FFF2-40B4-BE49-F238E27FC236}">
                  <a16:creationId xmlns:a16="http://schemas.microsoft.com/office/drawing/2014/main" id="{49A7FEF3-BE67-F62A-E51E-8499932C4F22}"/>
                </a:ext>
              </a:extLst>
            </p:cNvPr>
            <p:cNvSpPr/>
            <p:nvPr/>
          </p:nvSpPr>
          <p:spPr>
            <a:xfrm>
              <a:off x="3944529" y="3945649"/>
              <a:ext cx="2598256" cy="1921367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sz="899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8A22DF-C347-E438-00DB-EEBF7051F446}"/>
              </a:ext>
            </a:extLst>
          </p:cNvPr>
          <p:cNvGrpSpPr/>
          <p:nvPr/>
        </p:nvGrpSpPr>
        <p:grpSpPr>
          <a:xfrm>
            <a:off x="1426996" y="4422086"/>
            <a:ext cx="3298881" cy="1371717"/>
            <a:chOff x="1426996" y="4422086"/>
            <a:chExt cx="3298881" cy="1371717"/>
          </a:xfrm>
        </p:grpSpPr>
        <p:pic>
          <p:nvPicPr>
            <p:cNvPr id="43" name="Graphic 489" descr="Sling outline">
              <a:extLst>
                <a:ext uri="{FF2B5EF4-FFF2-40B4-BE49-F238E27FC236}">
                  <a16:creationId xmlns:a16="http://schemas.microsoft.com/office/drawing/2014/main" id="{0AB8CE5E-FD54-6ACB-9967-24294DF68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26996" y="4422086"/>
              <a:ext cx="912167" cy="912167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8DF964-AD94-BA27-B12E-221BFB654EF5}"/>
                </a:ext>
              </a:extLst>
            </p:cNvPr>
            <p:cNvCxnSpPr>
              <a:cxnSpLocks/>
            </p:cNvCxnSpPr>
            <p:nvPr/>
          </p:nvCxnSpPr>
          <p:spPr>
            <a:xfrm>
              <a:off x="2303762" y="4998209"/>
              <a:ext cx="2422115" cy="355197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phic 45" descr="Magnifying glass with solid fill">
              <a:extLst>
                <a:ext uri="{FF2B5EF4-FFF2-40B4-BE49-F238E27FC236}">
                  <a16:creationId xmlns:a16="http://schemas.microsoft.com/office/drawing/2014/main" id="{B16966A7-C825-4FBD-37FD-C70ABBEC9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14135" y="4611969"/>
              <a:ext cx="402104" cy="402104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B37218-9F0F-6B17-F95D-DD392FBBF495}"/>
                </a:ext>
              </a:extLst>
            </p:cNvPr>
            <p:cNvSpPr txBox="1"/>
            <p:nvPr/>
          </p:nvSpPr>
          <p:spPr>
            <a:xfrm>
              <a:off x="1639069" y="5270583"/>
              <a:ext cx="2006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“Do I have a mutation that impacts </a:t>
              </a:r>
              <a:r>
                <a:rPr lang="en-US" sz="1400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X</a:t>
              </a:r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.... ?”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A9C966-3408-098A-AC91-4C9DBAA08F6E}"/>
              </a:ext>
            </a:extLst>
          </p:cNvPr>
          <p:cNvGrpSpPr/>
          <p:nvPr/>
        </p:nvGrpSpPr>
        <p:grpSpPr>
          <a:xfrm>
            <a:off x="6653158" y="3343848"/>
            <a:ext cx="2863153" cy="1308052"/>
            <a:chOff x="6653158" y="3343848"/>
            <a:chExt cx="2863153" cy="1308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65A5D94-4D73-B43F-13D5-1E87A674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714813" y="3343848"/>
              <a:ext cx="801498" cy="801498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1FC565F-1D1A-6E42-7411-13B4C1068CFA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6653158" y="3744597"/>
              <a:ext cx="2061655" cy="545638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Graphic 67" descr="Magnifying glass with solid fill">
              <a:extLst>
                <a:ext uri="{FF2B5EF4-FFF2-40B4-BE49-F238E27FC236}">
                  <a16:creationId xmlns:a16="http://schemas.microsoft.com/office/drawing/2014/main" id="{78B59811-D556-1B9D-2B04-242627429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80228" y="3374329"/>
              <a:ext cx="402104" cy="40210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83DC47-CB9E-1257-9B80-FFE643A3A408}"/>
                </a:ext>
              </a:extLst>
            </p:cNvPr>
            <p:cNvSpPr txBox="1"/>
            <p:nvPr/>
          </p:nvSpPr>
          <p:spPr>
            <a:xfrm>
              <a:off x="7159268" y="4128680"/>
              <a:ext cx="2006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“Do I have any patients with mutation </a:t>
              </a:r>
              <a:r>
                <a:rPr lang="en-US" sz="1400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Y</a:t>
              </a:r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.... ?”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585BA9-75AA-A009-3243-56F418999ACB}"/>
              </a:ext>
            </a:extLst>
          </p:cNvPr>
          <p:cNvGrpSpPr/>
          <p:nvPr/>
        </p:nvGrpSpPr>
        <p:grpSpPr>
          <a:xfrm>
            <a:off x="6630263" y="5227036"/>
            <a:ext cx="4185002" cy="1425754"/>
            <a:chOff x="6630263" y="5227036"/>
            <a:chExt cx="4185002" cy="1425754"/>
          </a:xfrm>
        </p:grpSpPr>
        <p:pic>
          <p:nvPicPr>
            <p:cNvPr id="70" name="Graphic 251" descr="Scientist female outline">
              <a:extLst>
                <a:ext uri="{FF2B5EF4-FFF2-40B4-BE49-F238E27FC236}">
                  <a16:creationId xmlns:a16="http://schemas.microsoft.com/office/drawing/2014/main" id="{F6F91FC2-F2CC-36A6-15CD-28A8951A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931349" y="5714336"/>
              <a:ext cx="938454" cy="938454"/>
            </a:xfrm>
            <a:prstGeom prst="rect">
              <a:avLst/>
            </a:prstGeom>
          </p:spPr>
        </p:pic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76176A3-1585-F169-00A1-A6D5A1C568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0263" y="5545775"/>
              <a:ext cx="2301086" cy="63778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4470AF7-F030-EFE2-3599-75CCE3AD247E}"/>
                </a:ext>
              </a:extLst>
            </p:cNvPr>
            <p:cNvSpPr txBox="1"/>
            <p:nvPr/>
          </p:nvSpPr>
          <p:spPr>
            <a:xfrm>
              <a:off x="7222388" y="5227036"/>
              <a:ext cx="35928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“Are there patients here with mutation </a:t>
              </a:r>
              <a:r>
                <a:rPr lang="en-US" sz="1400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X </a:t>
              </a:r>
              <a:r>
                <a:rPr lang="en-US" sz="1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that have consented to research access ... ?”</a:t>
              </a:r>
            </a:p>
          </p:txBody>
        </p:sp>
        <p:pic>
          <p:nvPicPr>
            <p:cNvPr id="77" name="Graphic 76" descr="Magnifying glass with solid fill">
              <a:extLst>
                <a:ext uri="{FF2B5EF4-FFF2-40B4-BE49-F238E27FC236}">
                  <a16:creationId xmlns:a16="http://schemas.microsoft.com/office/drawing/2014/main" id="{6D2A4FB0-9F3C-B25B-5B14-20A413195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162747" y="6046490"/>
              <a:ext cx="402104" cy="402104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2B327A9-F4BC-80C3-EB14-1D7D39BA8328}"/>
              </a:ext>
            </a:extLst>
          </p:cNvPr>
          <p:cNvSpPr txBox="1"/>
          <p:nvPr/>
        </p:nvSpPr>
        <p:spPr>
          <a:xfrm>
            <a:off x="11637818" y="6396335"/>
            <a:ext cx="49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14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50" name="Graphic 49" descr="Research with solid fill">
            <a:extLst>
              <a:ext uri="{FF2B5EF4-FFF2-40B4-BE49-F238E27FC236}">
                <a16:creationId xmlns:a16="http://schemas.microsoft.com/office/drawing/2014/main" id="{8276658D-59D9-610C-39FB-8A9F134F813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443214" y="1376245"/>
            <a:ext cx="511864" cy="5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-1" y="0"/>
            <a:ext cx="10263434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(3b) Querying Genome Pods (possibilities)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9792101" cy="6786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C8B972-80E0-ED5C-5FBA-01B6861DC106}"/>
              </a:ext>
            </a:extLst>
          </p:cNvPr>
          <p:cNvGrpSpPr/>
          <p:nvPr/>
        </p:nvGrpSpPr>
        <p:grpSpPr>
          <a:xfrm>
            <a:off x="10987388" y="135580"/>
            <a:ext cx="821311" cy="1113141"/>
            <a:chOff x="227910" y="4617725"/>
            <a:chExt cx="821311" cy="1113141"/>
          </a:xfrm>
        </p:grpSpPr>
        <p:grpSp>
          <p:nvGrpSpPr>
            <p:cNvPr id="26" name="Google Shape;174;p26">
              <a:extLst>
                <a:ext uri="{FF2B5EF4-FFF2-40B4-BE49-F238E27FC236}">
                  <a16:creationId xmlns:a16="http://schemas.microsoft.com/office/drawing/2014/main" id="{9C0F0C83-AE4A-8602-AFFF-F51D2B2B1D33}"/>
                </a:ext>
              </a:extLst>
            </p:cNvPr>
            <p:cNvGrpSpPr/>
            <p:nvPr/>
          </p:nvGrpSpPr>
          <p:grpSpPr>
            <a:xfrm>
              <a:off x="227910" y="4909555"/>
              <a:ext cx="821311" cy="821311"/>
              <a:chOff x="9655051" y="4279301"/>
              <a:chExt cx="1648365" cy="1648365"/>
            </a:xfrm>
          </p:grpSpPr>
          <p:pic>
            <p:nvPicPr>
              <p:cNvPr id="28" name="Google Shape;175;p26" descr="20+ Free Gene Icon &amp; Dna Images - Pixabay">
                <a:extLst>
                  <a:ext uri="{FF2B5EF4-FFF2-40B4-BE49-F238E27FC236}">
                    <a16:creationId xmlns:a16="http://schemas.microsoft.com/office/drawing/2014/main" id="{9C168857-5833-09A6-F625-AEEF1B4386E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969846" y="4814995"/>
                <a:ext cx="797935" cy="584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176;p26" descr="Database - Free interface icons">
                <a:extLst>
                  <a:ext uri="{FF2B5EF4-FFF2-40B4-BE49-F238E27FC236}">
                    <a16:creationId xmlns:a16="http://schemas.microsoft.com/office/drawing/2014/main" id="{D3F9FF1E-00E8-7104-05F5-39AAB9FDDD15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655051" y="4279301"/>
                <a:ext cx="1648365" cy="164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432758E-E301-0DCE-63FF-3CA7F30B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450" y="4617725"/>
              <a:ext cx="408254" cy="44056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B57E34-DA26-9D47-9B96-2EF4F87CDB30}"/>
              </a:ext>
            </a:extLst>
          </p:cNvPr>
          <p:cNvSpPr txBox="1"/>
          <p:nvPr/>
        </p:nvSpPr>
        <p:spPr>
          <a:xfrm>
            <a:off x="11637818" y="6396335"/>
            <a:ext cx="49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15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A5CD44-E18F-C320-CA33-2A7C3B986512}"/>
              </a:ext>
            </a:extLst>
          </p:cNvPr>
          <p:cNvGrpSpPr/>
          <p:nvPr/>
        </p:nvGrpSpPr>
        <p:grpSpPr>
          <a:xfrm>
            <a:off x="3063091" y="4704778"/>
            <a:ext cx="1185617" cy="2094645"/>
            <a:chOff x="7208513" y="17702063"/>
            <a:chExt cx="1526882" cy="26975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161E3C2-E3AA-662E-B40E-E04CBCA2FBE1}"/>
                </a:ext>
              </a:extLst>
            </p:cNvPr>
            <p:cNvGrpSpPr/>
            <p:nvPr/>
          </p:nvGrpSpPr>
          <p:grpSpPr>
            <a:xfrm>
              <a:off x="7208513" y="17702063"/>
              <a:ext cx="1526882" cy="2697563"/>
              <a:chOff x="7208513" y="17702063"/>
              <a:chExt cx="1526882" cy="2697563"/>
            </a:xfrm>
          </p:grpSpPr>
          <p:sp>
            <p:nvSpPr>
              <p:cNvPr id="10" name="Rectangle: Folded Corner 458">
                <a:extLst>
                  <a:ext uri="{FF2B5EF4-FFF2-40B4-BE49-F238E27FC236}">
                    <a16:creationId xmlns:a16="http://schemas.microsoft.com/office/drawing/2014/main" id="{B41F5497-E0CE-C446-42EE-74AFB837AD51}"/>
                  </a:ext>
                </a:extLst>
              </p:cNvPr>
              <p:cNvSpPr/>
              <p:nvPr/>
            </p:nvSpPr>
            <p:spPr>
              <a:xfrm rot="10800000">
                <a:off x="7843528" y="18744276"/>
                <a:ext cx="513765" cy="801737"/>
              </a:xfrm>
              <a:prstGeom prst="foldedCorner">
                <a:avLst>
                  <a:gd name="adj" fmla="val 2427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899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DCA30B2-CB32-CB16-8595-BF20BB982DE2}"/>
                  </a:ext>
                </a:extLst>
              </p:cNvPr>
              <p:cNvGrpSpPr/>
              <p:nvPr/>
            </p:nvGrpSpPr>
            <p:grpSpPr>
              <a:xfrm>
                <a:off x="7208513" y="17702063"/>
                <a:ext cx="1526882" cy="2697563"/>
                <a:chOff x="5355991" y="4094486"/>
                <a:chExt cx="1526882" cy="2697563"/>
              </a:xfrm>
            </p:grpSpPr>
            <p:sp>
              <p:nvSpPr>
                <p:cNvPr id="13" name="Hexagon 12">
                  <a:extLst>
                    <a:ext uri="{FF2B5EF4-FFF2-40B4-BE49-F238E27FC236}">
                      <a16:creationId xmlns:a16="http://schemas.microsoft.com/office/drawing/2014/main" id="{5DB536D9-54E8-D3F6-C7B5-156C0EC0A353}"/>
                    </a:ext>
                  </a:extLst>
                </p:cNvPr>
                <p:cNvSpPr/>
                <p:nvPr/>
              </p:nvSpPr>
              <p:spPr>
                <a:xfrm>
                  <a:off x="5405416" y="4878510"/>
                  <a:ext cx="1427829" cy="1187641"/>
                </a:xfrm>
                <a:prstGeom prst="hexagon">
                  <a:avLst/>
                </a:prstGeom>
                <a:noFill/>
                <a:ln w="3810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FD7412A-FCAC-2C6C-B231-FB5CB0ACB2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11023" y="4716201"/>
                  <a:ext cx="650285" cy="594864"/>
                </a:xfrm>
                <a:prstGeom prst="rect">
                  <a:avLst/>
                </a:prstGeom>
              </p:spPr>
            </p:pic>
            <p:pic>
              <p:nvPicPr>
                <p:cNvPr id="15" name="Graphic 489" descr="Sling outline">
                  <a:extLst>
                    <a:ext uri="{FF2B5EF4-FFF2-40B4-BE49-F238E27FC236}">
                      <a16:creationId xmlns:a16="http://schemas.microsoft.com/office/drawing/2014/main" id="{C1544475-D11A-A7EA-25A3-CCAAF1744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7874" y="6232545"/>
                  <a:ext cx="559504" cy="559504"/>
                </a:xfrm>
                <a:prstGeom prst="rect">
                  <a:avLst/>
                </a:prstGeom>
              </p:spPr>
            </p:pic>
            <p:sp>
              <p:nvSpPr>
                <p:cNvPr id="16" name="Google Shape;235;p5">
                  <a:extLst>
                    <a:ext uri="{FF2B5EF4-FFF2-40B4-BE49-F238E27FC236}">
                      <a16:creationId xmlns:a16="http://schemas.microsoft.com/office/drawing/2014/main" id="{405857D5-5D51-E0E8-553C-E7897AEF8C0B}"/>
                    </a:ext>
                  </a:extLst>
                </p:cNvPr>
                <p:cNvSpPr/>
                <p:nvPr/>
              </p:nvSpPr>
              <p:spPr>
                <a:xfrm>
                  <a:off x="5558352" y="5264409"/>
                  <a:ext cx="300474" cy="346589"/>
                </a:xfrm>
                <a:prstGeom prst="round1Rect">
                  <a:avLst>
                    <a:gd name="adj" fmla="val 16667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1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Corbel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EE3F370-BA0F-E77E-A0F8-2B69B65AACB6}"/>
                    </a:ext>
                  </a:extLst>
                </p:cNvPr>
                <p:cNvSpPr txBox="1"/>
                <p:nvPr/>
              </p:nvSpPr>
              <p:spPr>
                <a:xfrm>
                  <a:off x="5355991" y="4094486"/>
                  <a:ext cx="1526882" cy="673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C00000"/>
                      </a:solidFill>
                      <a:latin typeface="KoHo" pitchFamily="2" charset="-34"/>
                      <a:cs typeface="KoHo" pitchFamily="2" charset="-34"/>
                    </a:rPr>
                    <a:t>Patient n</a:t>
                  </a:r>
                  <a:r>
                    <a:rPr lang="en-US" sz="1400" b="1" dirty="0">
                      <a:solidFill>
                        <a:schemeClr val="accent4">
                          <a:lumMod val="75000"/>
                        </a:schemeClr>
                      </a:solidFill>
                      <a:latin typeface="KoHo" pitchFamily="2" charset="-34"/>
                      <a:cs typeface="KoHo" pitchFamily="2" charset="-34"/>
                    </a:rPr>
                    <a:t> </a:t>
                  </a:r>
                  <a:r>
                    <a:rPr lang="en-US" sz="14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rPr>
                    <a:t>Genome Pod</a:t>
                  </a: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ECADFCAE-80F5-DFE7-CF2B-F56F0E0B1BC7}"/>
                    </a:ext>
                  </a:extLst>
                </p:cNvPr>
                <p:cNvGrpSpPr/>
                <p:nvPr/>
              </p:nvGrpSpPr>
              <p:grpSpPr>
                <a:xfrm>
                  <a:off x="6096000" y="5165508"/>
                  <a:ext cx="376056" cy="755009"/>
                  <a:chOff x="9650097" y="5150920"/>
                  <a:chExt cx="354796" cy="712325"/>
                </a:xfrm>
              </p:grpSpPr>
              <p:pic>
                <p:nvPicPr>
                  <p:cNvPr id="21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7DDB35E0-D24B-D3DB-67D2-0C60A12F127A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</a:blip>
                  <a:srcRect l="67500" t="41061" r="-1"/>
                  <a:stretch/>
                </p:blipFill>
                <p:spPr>
                  <a:xfrm rot="2696133">
                    <a:off x="9801905" y="5578181"/>
                    <a:ext cx="202988" cy="2850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2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36C63C6A-CBE8-5186-EDC5-6690CE974A87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</a:blip>
                  <a:srcRect l="-1" r="64227" b="46530"/>
                  <a:stretch/>
                </p:blipFill>
                <p:spPr>
                  <a:xfrm rot="2696133">
                    <a:off x="9650097" y="5150920"/>
                    <a:ext cx="223428" cy="258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3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73A91FF4-5FF4-85DF-A5C3-015858C602C9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rcRect l="31203" t="30888" r="29762" b="18591"/>
                  <a:stretch/>
                </p:blipFill>
                <p:spPr>
                  <a:xfrm rot="2696133">
                    <a:off x="9684596" y="5403592"/>
                    <a:ext cx="243797" cy="24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80F058-F91E-46AE-270F-F63D6C7A4A4A}"/>
                  </a:ext>
                </a:extLst>
              </p:cNvPr>
              <p:cNvSpPr txBox="1"/>
              <p:nvPr/>
            </p:nvSpPr>
            <p:spPr>
              <a:xfrm rot="2487622">
                <a:off x="7279511" y="18909412"/>
                <a:ext cx="601632" cy="277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index</a:t>
                </a:r>
              </a:p>
            </p:txBody>
          </p:sp>
        </p:grp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B0AC10F-000A-BF86-A8DC-57D15D9A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1590" y="19365823"/>
              <a:ext cx="247289" cy="26721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8BC3E8-199F-08E1-5C6B-5B8DBDF9F0D7}"/>
              </a:ext>
            </a:extLst>
          </p:cNvPr>
          <p:cNvGrpSpPr/>
          <p:nvPr/>
        </p:nvGrpSpPr>
        <p:grpSpPr>
          <a:xfrm>
            <a:off x="1660445" y="4766025"/>
            <a:ext cx="1220790" cy="2051414"/>
            <a:chOff x="7163307" y="17758094"/>
            <a:chExt cx="1570238" cy="263862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B0BE3A1-C55A-20F7-3EA9-D708962D9D65}"/>
                </a:ext>
              </a:extLst>
            </p:cNvPr>
            <p:cNvGrpSpPr/>
            <p:nvPr/>
          </p:nvGrpSpPr>
          <p:grpSpPr>
            <a:xfrm>
              <a:off x="7163307" y="17758094"/>
              <a:ext cx="1570238" cy="2638623"/>
              <a:chOff x="7163307" y="17758094"/>
              <a:chExt cx="1570238" cy="2638623"/>
            </a:xfrm>
          </p:grpSpPr>
          <p:sp>
            <p:nvSpPr>
              <p:cNvPr id="32" name="Rectangle: Folded Corner 458">
                <a:extLst>
                  <a:ext uri="{FF2B5EF4-FFF2-40B4-BE49-F238E27FC236}">
                    <a16:creationId xmlns:a16="http://schemas.microsoft.com/office/drawing/2014/main" id="{6F46589B-7283-9056-233F-7610F2AA6AAD}"/>
                  </a:ext>
                </a:extLst>
              </p:cNvPr>
              <p:cNvSpPr/>
              <p:nvPr/>
            </p:nvSpPr>
            <p:spPr>
              <a:xfrm rot="10800000">
                <a:off x="7843528" y="18744276"/>
                <a:ext cx="513765" cy="801737"/>
              </a:xfrm>
              <a:prstGeom prst="foldedCorner">
                <a:avLst>
                  <a:gd name="adj" fmla="val 2427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899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A5093D6-F67F-501E-657A-07043CD9229B}"/>
                  </a:ext>
                </a:extLst>
              </p:cNvPr>
              <p:cNvGrpSpPr/>
              <p:nvPr/>
            </p:nvGrpSpPr>
            <p:grpSpPr>
              <a:xfrm>
                <a:off x="7163307" y="17758094"/>
                <a:ext cx="1570238" cy="2638623"/>
                <a:chOff x="5310785" y="4150517"/>
                <a:chExt cx="1570238" cy="2638623"/>
              </a:xfrm>
            </p:grpSpPr>
            <p:sp>
              <p:nvSpPr>
                <p:cNvPr id="41" name="Hexagon 40">
                  <a:extLst>
                    <a:ext uri="{FF2B5EF4-FFF2-40B4-BE49-F238E27FC236}">
                      <a16:creationId xmlns:a16="http://schemas.microsoft.com/office/drawing/2014/main" id="{112632FC-2C70-1B78-F49F-79E09E12B327}"/>
                    </a:ext>
                  </a:extLst>
                </p:cNvPr>
                <p:cNvSpPr/>
                <p:nvPr/>
              </p:nvSpPr>
              <p:spPr>
                <a:xfrm>
                  <a:off x="5405414" y="4878510"/>
                  <a:ext cx="1427830" cy="1187641"/>
                </a:xfrm>
                <a:prstGeom prst="hexagon">
                  <a:avLst/>
                </a:prstGeom>
                <a:noFill/>
                <a:ln w="38100">
                  <a:solidFill>
                    <a:srgbClr val="8356FF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C971935E-F3EC-80A9-9C92-8D7210660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11023" y="4716201"/>
                  <a:ext cx="650285" cy="594864"/>
                </a:xfrm>
                <a:prstGeom prst="rect">
                  <a:avLst/>
                </a:prstGeom>
              </p:spPr>
            </p:pic>
            <p:pic>
              <p:nvPicPr>
                <p:cNvPr id="43" name="Graphic 489" descr="Sling outline">
                  <a:extLst>
                    <a:ext uri="{FF2B5EF4-FFF2-40B4-BE49-F238E27FC236}">
                      <a16:creationId xmlns:a16="http://schemas.microsoft.com/office/drawing/2014/main" id="{8BEF265E-7DF6-E07A-2CB6-384946F97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0348" y="6229636"/>
                  <a:ext cx="559504" cy="559504"/>
                </a:xfrm>
                <a:prstGeom prst="rect">
                  <a:avLst/>
                </a:prstGeom>
              </p:spPr>
            </p:pic>
            <p:sp>
              <p:nvSpPr>
                <p:cNvPr id="44" name="Google Shape;235;p5">
                  <a:extLst>
                    <a:ext uri="{FF2B5EF4-FFF2-40B4-BE49-F238E27FC236}">
                      <a16:creationId xmlns:a16="http://schemas.microsoft.com/office/drawing/2014/main" id="{6D06C844-C2A7-9F76-821A-40FB99574E5E}"/>
                    </a:ext>
                  </a:extLst>
                </p:cNvPr>
                <p:cNvSpPr/>
                <p:nvPr/>
              </p:nvSpPr>
              <p:spPr>
                <a:xfrm>
                  <a:off x="5558352" y="5264409"/>
                  <a:ext cx="300474" cy="346589"/>
                </a:xfrm>
                <a:prstGeom prst="round1Rect">
                  <a:avLst>
                    <a:gd name="adj" fmla="val 16667"/>
                  </a:avLst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1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Corbel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9881EF-C1D0-3CAA-79E5-336C2337AABA}"/>
                    </a:ext>
                  </a:extLst>
                </p:cNvPr>
                <p:cNvSpPr txBox="1"/>
                <p:nvPr/>
              </p:nvSpPr>
              <p:spPr>
                <a:xfrm>
                  <a:off x="5310785" y="4150517"/>
                  <a:ext cx="1570238" cy="6729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8356FF"/>
                      </a:solidFill>
                      <a:latin typeface="KoHo" pitchFamily="2" charset="-34"/>
                      <a:cs typeface="KoHo" pitchFamily="2" charset="-34"/>
                    </a:rPr>
                    <a:t>Patient 2</a:t>
                  </a:r>
                  <a:r>
                    <a:rPr lang="en-US" sz="1400" b="1" dirty="0">
                      <a:solidFill>
                        <a:schemeClr val="accent4">
                          <a:lumMod val="75000"/>
                        </a:schemeClr>
                      </a:solidFill>
                      <a:latin typeface="KoHo" pitchFamily="2" charset="-34"/>
                      <a:cs typeface="KoHo" pitchFamily="2" charset="-34"/>
                    </a:rPr>
                    <a:t> </a:t>
                  </a:r>
                  <a:r>
                    <a:rPr lang="en-US" sz="14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rPr>
                    <a:t>Genome Pod</a:t>
                  </a: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47682759-0885-18A8-5384-E8FC23A6E74D}"/>
                    </a:ext>
                  </a:extLst>
                </p:cNvPr>
                <p:cNvGrpSpPr/>
                <p:nvPr/>
              </p:nvGrpSpPr>
              <p:grpSpPr>
                <a:xfrm>
                  <a:off x="6096000" y="5165508"/>
                  <a:ext cx="376056" cy="755009"/>
                  <a:chOff x="9650097" y="5150920"/>
                  <a:chExt cx="354796" cy="712325"/>
                </a:xfrm>
              </p:grpSpPr>
              <p:pic>
                <p:nvPicPr>
                  <p:cNvPr id="47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A342B31B-66D8-E783-A8C1-692774039E81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</a:blip>
                  <a:srcRect l="67500" t="41061" r="-1"/>
                  <a:stretch/>
                </p:blipFill>
                <p:spPr>
                  <a:xfrm rot="2696133">
                    <a:off x="9801905" y="5578181"/>
                    <a:ext cx="202988" cy="2850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8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F6F0E403-0DF5-C5E2-B0FA-7A0A001F0405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</a:blip>
                  <a:srcRect l="-1" r="64227" b="46530"/>
                  <a:stretch/>
                </p:blipFill>
                <p:spPr>
                  <a:xfrm rot="2696133">
                    <a:off x="9650097" y="5150920"/>
                    <a:ext cx="223428" cy="258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CC42F1EE-D676-7F16-39E4-0EDF138B7DA7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</a:blip>
                  <a:srcRect l="31203" t="30888" r="29762" b="18591"/>
                  <a:stretch/>
                </p:blipFill>
                <p:spPr>
                  <a:xfrm rot="2696133">
                    <a:off x="9684599" y="5403589"/>
                    <a:ext cx="243797" cy="24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731A028-A836-7228-D1AE-FC811008BCD3}"/>
                  </a:ext>
                </a:extLst>
              </p:cNvPr>
              <p:cNvSpPr txBox="1"/>
              <p:nvPr/>
            </p:nvSpPr>
            <p:spPr>
              <a:xfrm rot="2487622">
                <a:off x="7204289" y="18893505"/>
                <a:ext cx="743572" cy="27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index</a:t>
                </a:r>
              </a:p>
            </p:txBody>
          </p:sp>
        </p:grp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BAE0DA6-6407-3D7B-E590-805F4F6C3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29426" y="19365823"/>
              <a:ext cx="247289" cy="267219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CA66468-D0C0-E004-3121-45EA4A34E91B}"/>
              </a:ext>
            </a:extLst>
          </p:cNvPr>
          <p:cNvGrpSpPr/>
          <p:nvPr/>
        </p:nvGrpSpPr>
        <p:grpSpPr>
          <a:xfrm>
            <a:off x="1677382" y="2743103"/>
            <a:ext cx="1221091" cy="1976903"/>
            <a:chOff x="7257938" y="17853496"/>
            <a:chExt cx="1528239" cy="247416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0A6E20D-7871-1135-BF54-4E3E449199AE}"/>
                </a:ext>
              </a:extLst>
            </p:cNvPr>
            <p:cNvGrpSpPr/>
            <p:nvPr/>
          </p:nvGrpSpPr>
          <p:grpSpPr>
            <a:xfrm>
              <a:off x="7257938" y="17853496"/>
              <a:ext cx="1528239" cy="2474165"/>
              <a:chOff x="7257938" y="17853496"/>
              <a:chExt cx="1528239" cy="2474165"/>
            </a:xfrm>
          </p:grpSpPr>
          <p:sp>
            <p:nvSpPr>
              <p:cNvPr id="53" name="Rectangle: Folded Corner 458">
                <a:extLst>
                  <a:ext uri="{FF2B5EF4-FFF2-40B4-BE49-F238E27FC236}">
                    <a16:creationId xmlns:a16="http://schemas.microsoft.com/office/drawing/2014/main" id="{5B06DF76-1229-8CB9-07D7-5FA117D94D8D}"/>
                  </a:ext>
                </a:extLst>
              </p:cNvPr>
              <p:cNvSpPr/>
              <p:nvPr/>
            </p:nvSpPr>
            <p:spPr>
              <a:xfrm rot="10800000">
                <a:off x="7843528" y="18744276"/>
                <a:ext cx="513765" cy="801737"/>
              </a:xfrm>
              <a:prstGeom prst="foldedCorner">
                <a:avLst>
                  <a:gd name="adj" fmla="val 2427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 sz="899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A102DAA-7BDD-7F37-BFAB-00FE47E89FF3}"/>
                  </a:ext>
                </a:extLst>
              </p:cNvPr>
              <p:cNvGrpSpPr/>
              <p:nvPr/>
            </p:nvGrpSpPr>
            <p:grpSpPr>
              <a:xfrm>
                <a:off x="7257938" y="17853496"/>
                <a:ext cx="1528239" cy="2474165"/>
                <a:chOff x="5405416" y="4245919"/>
                <a:chExt cx="1528239" cy="2474165"/>
              </a:xfrm>
            </p:grpSpPr>
            <p:sp>
              <p:nvSpPr>
                <p:cNvPr id="56" name="Hexagon 55">
                  <a:extLst>
                    <a:ext uri="{FF2B5EF4-FFF2-40B4-BE49-F238E27FC236}">
                      <a16:creationId xmlns:a16="http://schemas.microsoft.com/office/drawing/2014/main" id="{E20846AA-A6BB-93B8-7BBB-FCD49B79D894}"/>
                    </a:ext>
                  </a:extLst>
                </p:cNvPr>
                <p:cNvSpPr/>
                <p:nvPr/>
              </p:nvSpPr>
              <p:spPr>
                <a:xfrm>
                  <a:off x="5405416" y="4878510"/>
                  <a:ext cx="1427829" cy="1187641"/>
                </a:xfrm>
                <a:prstGeom prst="hexagon">
                  <a:avLst/>
                </a:prstGeom>
                <a:noFill/>
                <a:ln w="38100">
                  <a:solidFill>
                    <a:schemeClr val="accent2">
                      <a:lumMod val="7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B4B61AC0-038D-07C6-332F-DC382A7C38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11023" y="4716201"/>
                  <a:ext cx="650285" cy="594864"/>
                </a:xfrm>
                <a:prstGeom prst="rect">
                  <a:avLst/>
                </a:prstGeom>
              </p:spPr>
            </p:pic>
            <p:pic>
              <p:nvPicPr>
                <p:cNvPr id="58" name="Graphic 489" descr="Sling outline">
                  <a:extLst>
                    <a:ext uri="{FF2B5EF4-FFF2-40B4-BE49-F238E27FC236}">
                      <a16:creationId xmlns:a16="http://schemas.microsoft.com/office/drawing/2014/main" id="{317C9824-F186-AA2C-9610-372E2F1C80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1871" y="4245919"/>
                  <a:ext cx="559504" cy="559504"/>
                </a:xfrm>
                <a:prstGeom prst="rect">
                  <a:avLst/>
                </a:prstGeom>
              </p:spPr>
            </p:pic>
            <p:sp>
              <p:nvSpPr>
                <p:cNvPr id="59" name="Google Shape;235;p5">
                  <a:extLst>
                    <a:ext uri="{FF2B5EF4-FFF2-40B4-BE49-F238E27FC236}">
                      <a16:creationId xmlns:a16="http://schemas.microsoft.com/office/drawing/2014/main" id="{A0EDA04B-09B7-D9A0-B1A4-D7915E55587A}"/>
                    </a:ext>
                  </a:extLst>
                </p:cNvPr>
                <p:cNvSpPr/>
                <p:nvPr/>
              </p:nvSpPr>
              <p:spPr>
                <a:xfrm>
                  <a:off x="5634945" y="5272919"/>
                  <a:ext cx="300474" cy="346589"/>
                </a:xfrm>
                <a:prstGeom prst="round1Rect">
                  <a:avLst>
                    <a:gd name="adj" fmla="val 16667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1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Corbel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CED0BB8-B385-0ADF-FEE1-0802F1161FC0}"/>
                    </a:ext>
                  </a:extLst>
                </p:cNvPr>
                <p:cNvSpPr txBox="1"/>
                <p:nvPr/>
              </p:nvSpPr>
              <p:spPr>
                <a:xfrm>
                  <a:off x="5440676" y="6065255"/>
                  <a:ext cx="1492979" cy="654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accent5">
                          <a:lumMod val="75000"/>
                        </a:schemeClr>
                      </a:solidFill>
                      <a:latin typeface="KoHo" pitchFamily="2" charset="-34"/>
                      <a:cs typeface="KoHo" pitchFamily="2" charset="-34"/>
                    </a:rPr>
                    <a:t>Patient 1 </a:t>
                  </a:r>
                  <a:r>
                    <a:rPr lang="en-US" sz="14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rPr>
                    <a:t>Genome Pod</a:t>
                  </a:r>
                </a:p>
              </p:txBody>
            </p: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71A3B74-415B-79CF-C3FA-EBD39B35BDCE}"/>
                    </a:ext>
                  </a:extLst>
                </p:cNvPr>
                <p:cNvGrpSpPr/>
                <p:nvPr/>
              </p:nvGrpSpPr>
              <p:grpSpPr>
                <a:xfrm>
                  <a:off x="6096000" y="5165508"/>
                  <a:ext cx="376056" cy="755009"/>
                  <a:chOff x="9650097" y="5150920"/>
                  <a:chExt cx="354796" cy="712325"/>
                </a:xfrm>
              </p:grpSpPr>
              <p:pic>
                <p:nvPicPr>
                  <p:cNvPr id="62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56D75DDA-3CD5-EA44-A935-E61F518250B3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</a:blip>
                  <a:srcRect l="67500" t="41061" r="-1"/>
                  <a:stretch/>
                </p:blipFill>
                <p:spPr>
                  <a:xfrm rot="2696133">
                    <a:off x="9801905" y="5578181"/>
                    <a:ext cx="202988" cy="2850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3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D96432A6-9F8B-FF5F-F831-EAC627823E48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rcRect l="-1" r="64227" b="46530"/>
                  <a:stretch/>
                </p:blipFill>
                <p:spPr>
                  <a:xfrm rot="2696133">
                    <a:off x="9650097" y="5150920"/>
                    <a:ext cx="223428" cy="258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5E0EBDEB-C46C-936A-BE6E-0439F4FE882B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</a:blip>
                  <a:srcRect l="31203" t="30888" r="29762" b="18591"/>
                  <a:stretch/>
                </p:blipFill>
                <p:spPr>
                  <a:xfrm rot="2696133">
                    <a:off x="9684596" y="5403592"/>
                    <a:ext cx="243797" cy="24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5DEF102-BD0E-15F3-479B-D6F63308D448}"/>
                  </a:ext>
                </a:extLst>
              </p:cNvPr>
              <p:cNvSpPr txBox="1"/>
              <p:nvPr/>
            </p:nvSpPr>
            <p:spPr>
              <a:xfrm rot="2487622">
                <a:off x="7344770" y="18898962"/>
                <a:ext cx="601631" cy="269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index</a:t>
                </a:r>
              </a:p>
            </p:txBody>
          </p:sp>
        </p:grp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19290637-71DD-BD4D-919C-EC9DF14B1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29426" y="19365823"/>
              <a:ext cx="247289" cy="267219"/>
            </a:xfrm>
            <a:prstGeom prst="rect">
              <a:avLst/>
            </a:prstGeom>
          </p:spPr>
        </p:pic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ECEDD52-9648-68CF-B558-3B34548B8933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231962" y="4682005"/>
            <a:ext cx="1037483" cy="73648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5DBEA1-21E7-C5C8-7BED-B25A6FCD2BC3}"/>
              </a:ext>
            </a:extLst>
          </p:cNvPr>
          <p:cNvCxnSpPr>
            <a:cxnSpLocks/>
          </p:cNvCxnSpPr>
          <p:nvPr/>
        </p:nvCxnSpPr>
        <p:spPr>
          <a:xfrm flipH="1">
            <a:off x="2877206" y="3899534"/>
            <a:ext cx="321751" cy="634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538712A-D0CF-2EB6-077C-ADC11CF5EC3F}"/>
              </a:ext>
            </a:extLst>
          </p:cNvPr>
          <p:cNvCxnSpPr>
            <a:cxnSpLocks/>
          </p:cNvCxnSpPr>
          <p:nvPr/>
        </p:nvCxnSpPr>
        <p:spPr>
          <a:xfrm flipH="1">
            <a:off x="2920677" y="4496321"/>
            <a:ext cx="365619" cy="41691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F19C8F0-52D5-E8EC-9D0C-A96B56C5B872}"/>
              </a:ext>
            </a:extLst>
          </p:cNvPr>
          <p:cNvCxnSpPr>
            <a:cxnSpLocks/>
          </p:cNvCxnSpPr>
          <p:nvPr/>
        </p:nvCxnSpPr>
        <p:spPr>
          <a:xfrm flipH="1" flipV="1">
            <a:off x="4394674" y="3974842"/>
            <a:ext cx="825407" cy="35669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1D0B5B8-28B1-0B04-0041-F30BF929F780}"/>
              </a:ext>
            </a:extLst>
          </p:cNvPr>
          <p:cNvGrpSpPr/>
          <p:nvPr/>
        </p:nvGrpSpPr>
        <p:grpSpPr>
          <a:xfrm>
            <a:off x="3164399" y="2966630"/>
            <a:ext cx="1299788" cy="1577336"/>
            <a:chOff x="6655404" y="18356854"/>
            <a:chExt cx="1107030" cy="134341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2874788-D419-EF82-A9F2-06723112951C}"/>
                </a:ext>
              </a:extLst>
            </p:cNvPr>
            <p:cNvGrpSpPr/>
            <p:nvPr/>
          </p:nvGrpSpPr>
          <p:grpSpPr>
            <a:xfrm>
              <a:off x="6655404" y="18356854"/>
              <a:ext cx="1019382" cy="1211637"/>
              <a:chOff x="8703962" y="16506745"/>
              <a:chExt cx="1019382" cy="1211637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6A43E80-4007-F275-7E0D-949BCEA44328}"/>
                  </a:ext>
                </a:extLst>
              </p:cNvPr>
              <p:cNvGrpSpPr/>
              <p:nvPr/>
            </p:nvGrpSpPr>
            <p:grpSpPr>
              <a:xfrm>
                <a:off x="8973593" y="16774819"/>
                <a:ext cx="448395" cy="915454"/>
                <a:chOff x="9526171" y="17256146"/>
                <a:chExt cx="448395" cy="915454"/>
              </a:xfrm>
            </p:grpSpPr>
            <p:sp>
              <p:nvSpPr>
                <p:cNvPr id="80" name="Google Shape;235;p5">
                  <a:extLst>
                    <a:ext uri="{FF2B5EF4-FFF2-40B4-BE49-F238E27FC236}">
                      <a16:creationId xmlns:a16="http://schemas.microsoft.com/office/drawing/2014/main" id="{B73E2FE7-E9F2-CBB9-5328-287A3CE9866D}"/>
                    </a:ext>
                  </a:extLst>
                </p:cNvPr>
                <p:cNvSpPr/>
                <p:nvPr/>
              </p:nvSpPr>
              <p:spPr>
                <a:xfrm>
                  <a:off x="9526171" y="17466560"/>
                  <a:ext cx="448395" cy="517212"/>
                </a:xfrm>
                <a:prstGeom prst="round1Rect">
                  <a:avLst>
                    <a:gd name="adj" fmla="val 16667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 b="1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Corbel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CCEFCB2-04C5-0F36-8E84-4D3F2F8D097A}"/>
                    </a:ext>
                  </a:extLst>
                </p:cNvPr>
                <p:cNvSpPr txBox="1"/>
                <p:nvPr/>
              </p:nvSpPr>
              <p:spPr>
                <a:xfrm rot="2949433">
                  <a:off x="9310202" y="17595913"/>
                  <a:ext cx="915454" cy="2359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rPr>
                    <a:t>Summary</a:t>
                  </a:r>
                </a:p>
              </p:txBody>
            </p:sp>
          </p:grpSp>
          <p:sp>
            <p:nvSpPr>
              <p:cNvPr id="78" name="Rounded Rectangle 2125">
                <a:extLst>
                  <a:ext uri="{FF2B5EF4-FFF2-40B4-BE49-F238E27FC236}">
                    <a16:creationId xmlns:a16="http://schemas.microsoft.com/office/drawing/2014/main" id="{A2D19ED5-2BF2-E789-0354-980CC696D883}"/>
                  </a:ext>
                </a:extLst>
              </p:cNvPr>
              <p:cNvSpPr/>
              <p:nvPr/>
            </p:nvSpPr>
            <p:spPr>
              <a:xfrm>
                <a:off x="8841194" y="16795014"/>
                <a:ext cx="732458" cy="923368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E28F218-B0F4-C99D-9078-6885068969EB}"/>
                  </a:ext>
                </a:extLst>
              </p:cNvPr>
              <p:cNvSpPr txBox="1"/>
              <p:nvPr/>
            </p:nvSpPr>
            <p:spPr>
              <a:xfrm>
                <a:off x="8703962" y="16506745"/>
                <a:ext cx="1019382" cy="26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3">
                        <a:lumMod val="75000"/>
                      </a:schemeClr>
                    </a:solidFill>
                    <a:latin typeface="KoHo" pitchFamily="2" charset="-34"/>
                    <a:cs typeface="KoHo" pitchFamily="2" charset="-34"/>
                  </a:rPr>
                  <a:t>Aggregator</a:t>
                </a:r>
                <a:endParaRPr lang="en-US" sz="1400" dirty="0">
                  <a:solidFill>
                    <a:schemeClr val="accent3">
                      <a:lumMod val="75000"/>
                    </a:schemeClr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</p:grpSp>
        <p:pic>
          <p:nvPicPr>
            <p:cNvPr id="76" name="Graphic 75" descr="Lock with solid fill">
              <a:extLst>
                <a:ext uri="{FF2B5EF4-FFF2-40B4-BE49-F238E27FC236}">
                  <a16:creationId xmlns:a16="http://schemas.microsoft.com/office/drawing/2014/main" id="{CB6394CB-9341-632A-7D47-3CC18574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30214" y="19268050"/>
              <a:ext cx="432220" cy="432220"/>
            </a:xfrm>
            <a:prstGeom prst="rect">
              <a:avLst/>
            </a:prstGeom>
          </p:spPr>
        </p:pic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3AB3CD-8ACF-117F-E38B-1F51E75C52F2}"/>
              </a:ext>
            </a:extLst>
          </p:cNvPr>
          <p:cNvCxnSpPr>
            <a:cxnSpLocks/>
          </p:cNvCxnSpPr>
          <p:nvPr/>
        </p:nvCxnSpPr>
        <p:spPr>
          <a:xfrm flipH="1" flipV="1">
            <a:off x="6419188" y="4867474"/>
            <a:ext cx="379538" cy="229897"/>
          </a:xfrm>
          <a:prstGeom prst="straightConnector1">
            <a:avLst/>
          </a:prstGeom>
          <a:ln w="38100">
            <a:solidFill>
              <a:srgbClr val="9966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1B14B64-9428-FEDB-3900-44C3EFA759E3}"/>
              </a:ext>
            </a:extLst>
          </p:cNvPr>
          <p:cNvGrpSpPr/>
          <p:nvPr/>
        </p:nvGrpSpPr>
        <p:grpSpPr>
          <a:xfrm>
            <a:off x="22926" y="814799"/>
            <a:ext cx="3048765" cy="729369"/>
            <a:chOff x="22926" y="814799"/>
            <a:chExt cx="3048765" cy="7293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287B18-1163-D250-D2BB-71FC3EE8D429}"/>
                </a:ext>
              </a:extLst>
            </p:cNvPr>
            <p:cNvSpPr txBox="1"/>
            <p:nvPr/>
          </p:nvSpPr>
          <p:spPr>
            <a:xfrm>
              <a:off x="22926" y="814799"/>
              <a:ext cx="2722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Single Pod Query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C9CF871-3136-A134-2FEC-27643B9AE0C3}"/>
                </a:ext>
              </a:extLst>
            </p:cNvPr>
            <p:cNvSpPr txBox="1"/>
            <p:nvPr/>
          </p:nvSpPr>
          <p:spPr>
            <a:xfrm>
              <a:off x="22926" y="1144058"/>
              <a:ext cx="3048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Utilizes an intra-pod index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33A625B-570C-1B75-8C25-0C7649821C8C}"/>
              </a:ext>
            </a:extLst>
          </p:cNvPr>
          <p:cNvGrpSpPr/>
          <p:nvPr/>
        </p:nvGrpSpPr>
        <p:grpSpPr>
          <a:xfrm>
            <a:off x="0" y="1557430"/>
            <a:ext cx="4245236" cy="1042060"/>
            <a:chOff x="0" y="1557430"/>
            <a:chExt cx="4245236" cy="10420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96AFDE1-979C-F8CB-96F4-E513B0A70EEA}"/>
                </a:ext>
              </a:extLst>
            </p:cNvPr>
            <p:cNvSpPr txBox="1"/>
            <p:nvPr/>
          </p:nvSpPr>
          <p:spPr>
            <a:xfrm>
              <a:off x="0" y="1557430"/>
              <a:ext cx="2722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Many Pod Query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5F753D-F3DC-3954-702A-163BAE4F13A5}"/>
                </a:ext>
              </a:extLst>
            </p:cNvPr>
            <p:cNvSpPr txBox="1"/>
            <p:nvPr/>
          </p:nvSpPr>
          <p:spPr>
            <a:xfrm>
              <a:off x="0" y="1891604"/>
              <a:ext cx="42452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First, utilizes an extra-pod aggregator</a:t>
              </a:r>
            </a:p>
            <a:p>
              <a:r>
                <a:rPr lang="en-US" sz="200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Then, utilizes the intra-pod indexes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10A1418-0056-96A9-E672-E93D82411E18}"/>
              </a:ext>
            </a:extLst>
          </p:cNvPr>
          <p:cNvGrpSpPr/>
          <p:nvPr/>
        </p:nvGrpSpPr>
        <p:grpSpPr>
          <a:xfrm>
            <a:off x="5119585" y="1086152"/>
            <a:ext cx="5569635" cy="1088076"/>
            <a:chOff x="5119585" y="1086152"/>
            <a:chExt cx="5569635" cy="108807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4137288-27C1-B0E6-FBA2-4F469CDB85B1}"/>
                </a:ext>
              </a:extLst>
            </p:cNvPr>
            <p:cNvSpPr txBox="1"/>
            <p:nvPr/>
          </p:nvSpPr>
          <p:spPr>
            <a:xfrm>
              <a:off x="5156187" y="1086152"/>
              <a:ext cx="55330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ln w="0"/>
                  <a:solidFill>
                    <a:srgbClr val="9966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Beacon API for Researcher Queries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5C00E4C-85B3-2013-BC86-7AF8F890778D}"/>
                </a:ext>
              </a:extLst>
            </p:cNvPr>
            <p:cNvSpPr txBox="1"/>
            <p:nvPr/>
          </p:nvSpPr>
          <p:spPr>
            <a:xfrm>
              <a:off x="5119585" y="1466342"/>
              <a:ext cx="55696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n w="0"/>
                  <a:solidFill>
                    <a:srgbClr val="9966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Query is translated from Beacon API to </a:t>
              </a:r>
              <a:r>
                <a:rPr lang="en-US" sz="2000" dirty="0" err="1">
                  <a:ln w="0"/>
                  <a:solidFill>
                    <a:srgbClr val="9966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Comunica</a:t>
              </a:r>
              <a:endParaRPr lang="en-US" sz="2000" dirty="0">
                <a:ln w="0"/>
                <a:solidFill>
                  <a:srgbClr val="99663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algn="r"/>
              <a:r>
                <a:rPr lang="en-US" sz="2000" dirty="0">
                  <a:ln w="0"/>
                  <a:solidFill>
                    <a:srgbClr val="9966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Then, the </a:t>
              </a:r>
              <a:r>
                <a:rPr lang="en-US" sz="2000" b="1" dirty="0">
                  <a:ln w="0"/>
                  <a:solidFill>
                    <a:srgbClr val="9966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Many Pod </a:t>
              </a:r>
              <a:r>
                <a:rPr lang="en-US" sz="2000" dirty="0">
                  <a:ln w="0"/>
                  <a:solidFill>
                    <a:srgbClr val="996633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query approach is followed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A9B716A-24C7-B400-71BD-C9827BBBE9D9}"/>
              </a:ext>
            </a:extLst>
          </p:cNvPr>
          <p:cNvGrpSpPr/>
          <p:nvPr/>
        </p:nvGrpSpPr>
        <p:grpSpPr>
          <a:xfrm>
            <a:off x="6874345" y="5016070"/>
            <a:ext cx="2862939" cy="1465329"/>
            <a:chOff x="6874345" y="5016070"/>
            <a:chExt cx="2862939" cy="14653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039448-C579-FAC9-E5DF-EC5C86EF4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74345" y="5016070"/>
              <a:ext cx="760449" cy="652231"/>
            </a:xfrm>
            <a:prstGeom prst="rect">
              <a:avLst/>
            </a:prstGeom>
          </p:spPr>
        </p:pic>
        <p:pic>
          <p:nvPicPr>
            <p:cNvPr id="83" name="Graphic 82" descr="Scientist female outline">
              <a:extLst>
                <a:ext uri="{FF2B5EF4-FFF2-40B4-BE49-F238E27FC236}">
                  <a16:creationId xmlns:a16="http://schemas.microsoft.com/office/drawing/2014/main" id="{279440C4-7A29-10B0-51E3-EF1D9CDE0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129803" y="5709030"/>
              <a:ext cx="772369" cy="77236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F0D37FF-8609-474F-81B1-4C458F7CC265}"/>
                </a:ext>
              </a:extLst>
            </p:cNvPr>
            <p:cNvSpPr txBox="1"/>
            <p:nvPr/>
          </p:nvSpPr>
          <p:spPr>
            <a:xfrm>
              <a:off x="7760289" y="5260139"/>
              <a:ext cx="1976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“Are there any patients with </a:t>
              </a:r>
              <a:r>
                <a:rPr lang="en-US" sz="1200" b="1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Z </a:t>
              </a:r>
              <a:r>
                <a:rPr lang="en-US" sz="1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mutation .... ?”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9462AD2-5405-219F-5311-B378B31AB2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6728" y="5694510"/>
              <a:ext cx="383253" cy="231306"/>
            </a:xfrm>
            <a:prstGeom prst="straightConnector1">
              <a:avLst/>
            </a:prstGeom>
            <a:ln w="38100">
              <a:solidFill>
                <a:srgbClr val="99663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1" name="Graphic 120" descr="Gears with solid fill">
              <a:extLst>
                <a:ext uri="{FF2B5EF4-FFF2-40B4-BE49-F238E27FC236}">
                  <a16:creationId xmlns:a16="http://schemas.microsoft.com/office/drawing/2014/main" id="{11377A9F-3F89-84F5-038B-4AC9667DA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25177" y="5721804"/>
              <a:ext cx="461665" cy="461665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2F6F05-376F-CE2D-DA7D-FD678D1BE7ED}"/>
              </a:ext>
            </a:extLst>
          </p:cNvPr>
          <p:cNvGrpSpPr/>
          <p:nvPr/>
        </p:nvGrpSpPr>
        <p:grpSpPr>
          <a:xfrm>
            <a:off x="5503243" y="2738612"/>
            <a:ext cx="2447792" cy="1265869"/>
            <a:chOff x="5503243" y="2738612"/>
            <a:chExt cx="2447792" cy="126586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3768E11-937A-4D16-4FBE-DA00960C3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4657" y="2955782"/>
              <a:ext cx="746378" cy="746378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8332828-6CC4-8CB8-924D-D32B7D9D8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3370" y="3594174"/>
              <a:ext cx="795826" cy="410307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1678F48-BFF3-6007-28D6-568E812589C4}"/>
                </a:ext>
              </a:extLst>
            </p:cNvPr>
            <p:cNvSpPr txBox="1"/>
            <p:nvPr/>
          </p:nvSpPr>
          <p:spPr>
            <a:xfrm>
              <a:off x="5503243" y="2981368"/>
              <a:ext cx="1976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“Do I have any patients with mutation </a:t>
              </a:r>
              <a:r>
                <a:rPr lang="en-US" sz="1200" b="1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X</a:t>
              </a:r>
              <a:r>
                <a:rPr lang="en-US" sz="1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.... ?”</a:t>
              </a:r>
            </a:p>
          </p:txBody>
        </p:sp>
        <p:pic>
          <p:nvPicPr>
            <p:cNvPr id="122" name="Graphic 121" descr="Research with solid fill">
              <a:extLst>
                <a:ext uri="{FF2B5EF4-FFF2-40B4-BE49-F238E27FC236}">
                  <a16:creationId xmlns:a16="http://schemas.microsoft.com/office/drawing/2014/main" id="{C6CD02CB-F78E-E14A-AB7B-2D18AE6C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37471" y="2738612"/>
              <a:ext cx="334372" cy="334372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759AD3-6BFB-BF32-D29E-FE589AEDC882}"/>
              </a:ext>
            </a:extLst>
          </p:cNvPr>
          <p:cNvGrpSpPr/>
          <p:nvPr/>
        </p:nvGrpSpPr>
        <p:grpSpPr>
          <a:xfrm>
            <a:off x="6505411" y="4045501"/>
            <a:ext cx="3758022" cy="800578"/>
            <a:chOff x="6505411" y="4045501"/>
            <a:chExt cx="3758022" cy="800578"/>
          </a:xfrm>
        </p:grpSpPr>
        <p:pic>
          <p:nvPicPr>
            <p:cNvPr id="65" name="Graphic 489" descr="Sling outline">
              <a:extLst>
                <a:ext uri="{FF2B5EF4-FFF2-40B4-BE49-F238E27FC236}">
                  <a16:creationId xmlns:a16="http://schemas.microsoft.com/office/drawing/2014/main" id="{88422125-08A9-6781-7A6F-A3747E5C6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783348" y="4058236"/>
              <a:ext cx="787843" cy="787843"/>
            </a:xfrm>
            <a:prstGeom prst="rect">
              <a:avLst/>
            </a:prstGeom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6CE137D-909D-04E8-7393-30E77D5BE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5411" y="4488128"/>
              <a:ext cx="1191317" cy="232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997AA65-E864-4C5B-33B8-6D693571583A}"/>
                </a:ext>
              </a:extLst>
            </p:cNvPr>
            <p:cNvSpPr txBox="1"/>
            <p:nvPr/>
          </p:nvSpPr>
          <p:spPr>
            <a:xfrm>
              <a:off x="8352973" y="4247591"/>
              <a:ext cx="19104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“Do I have a mutation that impacts </a:t>
              </a:r>
              <a:r>
                <a:rPr lang="en-US" sz="1200" b="1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X</a:t>
              </a:r>
              <a:r>
                <a:rPr lang="en-US" sz="1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.... ?”</a:t>
              </a:r>
            </a:p>
          </p:txBody>
        </p:sp>
        <p:pic>
          <p:nvPicPr>
            <p:cNvPr id="123" name="Graphic 122" descr="Research with solid fill">
              <a:extLst>
                <a:ext uri="{FF2B5EF4-FFF2-40B4-BE49-F238E27FC236}">
                  <a16:creationId xmlns:a16="http://schemas.microsoft.com/office/drawing/2014/main" id="{FBBFDF0E-0F3A-C1B4-DE4E-E3747F449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638718" y="4045501"/>
              <a:ext cx="334372" cy="334372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778E6C8-AE8D-6200-A730-A377A54AA984}"/>
              </a:ext>
            </a:extLst>
          </p:cNvPr>
          <p:cNvGrpSpPr/>
          <p:nvPr/>
        </p:nvGrpSpPr>
        <p:grpSpPr>
          <a:xfrm>
            <a:off x="5283810" y="4082439"/>
            <a:ext cx="1108704" cy="1088089"/>
            <a:chOff x="5283810" y="4082439"/>
            <a:chExt cx="1108704" cy="1088089"/>
          </a:xfrm>
        </p:grpSpPr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D8F72E6A-AEC8-7F63-BF9B-1658D954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413945" y="4082439"/>
              <a:ext cx="811379" cy="811379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0BFCABD-F402-3676-0FC4-A033FBFCE804}"/>
                </a:ext>
              </a:extLst>
            </p:cNvPr>
            <p:cNvSpPr txBox="1"/>
            <p:nvPr/>
          </p:nvSpPr>
          <p:spPr>
            <a:xfrm>
              <a:off x="5283810" y="4884741"/>
              <a:ext cx="1108704" cy="285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Query Engine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00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1"/>
            <a:ext cx="4521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PhD Goals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0" y="779701"/>
            <a:ext cx="4026747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674E36B-EB8E-2092-A81E-C9B682D804AF}"/>
              </a:ext>
            </a:extLst>
          </p:cNvPr>
          <p:cNvSpPr txBox="1"/>
          <p:nvPr/>
        </p:nvSpPr>
        <p:spPr>
          <a:xfrm>
            <a:off x="121919" y="1174263"/>
            <a:ext cx="613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Basic Functionalities:</a:t>
            </a:r>
            <a:endParaRPr lang="en-US" sz="2133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E79B6-7EC0-0694-9F8E-1D29F824525F}"/>
              </a:ext>
            </a:extLst>
          </p:cNvPr>
          <p:cNvSpPr txBox="1"/>
          <p:nvPr/>
        </p:nvSpPr>
        <p:spPr>
          <a:xfrm>
            <a:off x="121919" y="4008481"/>
            <a:ext cx="6135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Experimental research:</a:t>
            </a:r>
            <a:endParaRPr lang="en-US" sz="2133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BAE5AA8-B87B-AADA-565C-7C92345B7DBE}"/>
              </a:ext>
            </a:extLst>
          </p:cNvPr>
          <p:cNvGrpSpPr/>
          <p:nvPr/>
        </p:nvGrpSpPr>
        <p:grpSpPr>
          <a:xfrm>
            <a:off x="547971" y="1742074"/>
            <a:ext cx="7626630" cy="647179"/>
            <a:chOff x="547971" y="1742074"/>
            <a:chExt cx="7626630" cy="64717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2698FEF-E9EF-B6A4-2240-4C4182C78246}"/>
                </a:ext>
              </a:extLst>
            </p:cNvPr>
            <p:cNvGrpSpPr/>
            <p:nvPr/>
          </p:nvGrpSpPr>
          <p:grpSpPr>
            <a:xfrm>
              <a:off x="547971" y="1742074"/>
              <a:ext cx="7156479" cy="647179"/>
              <a:chOff x="410978" y="1306555"/>
              <a:chExt cx="5367359" cy="48538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2AEDAB-689D-BFBB-D3DE-63E9F832421B}"/>
                  </a:ext>
                </a:extLst>
              </p:cNvPr>
              <p:cNvSpPr txBox="1"/>
              <p:nvPr/>
            </p:nvSpPr>
            <p:spPr>
              <a:xfrm>
                <a:off x="861992" y="1353358"/>
                <a:ext cx="4916345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32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Genomic data storage in Solid pods</a:t>
                </a:r>
                <a:endParaRPr lang="en-US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C22ED2-31E4-9E3A-30EE-1671B15B769E}"/>
                  </a:ext>
                </a:extLst>
              </p:cNvPr>
              <p:cNvGrpSpPr/>
              <p:nvPr/>
            </p:nvGrpSpPr>
            <p:grpSpPr>
              <a:xfrm>
                <a:off x="410978" y="1306555"/>
                <a:ext cx="427662" cy="422417"/>
                <a:chOff x="3426066" y="613997"/>
                <a:chExt cx="2285865" cy="2257829"/>
              </a:xfrm>
            </p:grpSpPr>
            <p:sp>
              <p:nvSpPr>
                <p:cNvPr id="18" name="Hexagon 17">
                  <a:extLst>
                    <a:ext uri="{FF2B5EF4-FFF2-40B4-BE49-F238E27FC236}">
                      <a16:creationId xmlns:a16="http://schemas.microsoft.com/office/drawing/2014/main" id="{A77AE232-B05B-07C1-694E-B14545EA8C82}"/>
                    </a:ext>
                  </a:extLst>
                </p:cNvPr>
                <p:cNvSpPr/>
                <p:nvPr/>
              </p:nvSpPr>
              <p:spPr>
                <a:xfrm>
                  <a:off x="3426066" y="1352599"/>
                  <a:ext cx="1826476" cy="1519227"/>
                </a:xfrm>
                <a:prstGeom prst="hexagon">
                  <a:avLst/>
                </a:prstGeom>
                <a:noFill/>
                <a:ln w="19050">
                  <a:solidFill>
                    <a:srgbClr val="161616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1F8D72C-DA4B-9C52-2A17-9AB466542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53706" y="613997"/>
                  <a:ext cx="1358225" cy="1242467"/>
                </a:xfrm>
                <a:prstGeom prst="rect">
                  <a:avLst/>
                </a:prstGeom>
                <a:ln w="19050">
                  <a:noFill/>
                  <a:prstDash val="dash"/>
                </a:ln>
              </p:spPr>
            </p:pic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2B8A9BD-7731-F762-C9C8-294F0E735BA0}"/>
                    </a:ext>
                  </a:extLst>
                </p:cNvPr>
                <p:cNvGrpSpPr/>
                <p:nvPr/>
              </p:nvGrpSpPr>
              <p:grpSpPr>
                <a:xfrm>
                  <a:off x="3798077" y="1550830"/>
                  <a:ext cx="1111248" cy="1111251"/>
                  <a:chOff x="3627322" y="2160039"/>
                  <a:chExt cx="914398" cy="914401"/>
                </a:xfrm>
              </p:grpSpPr>
              <p:pic>
                <p:nvPicPr>
                  <p:cNvPr id="21" name="Graphic 20" descr="Database outline">
                    <a:extLst>
                      <a:ext uri="{FF2B5EF4-FFF2-40B4-BE49-F238E27FC236}">
                        <a16:creationId xmlns:a16="http://schemas.microsoft.com/office/drawing/2014/main" id="{01E24F9E-38EF-36D5-E4F3-5F1A1304EE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27322" y="2160039"/>
                    <a:ext cx="914398" cy="914401"/>
                  </a:xfrm>
                  <a:prstGeom prst="rect">
                    <a:avLst/>
                  </a:prstGeom>
                </p:spPr>
              </p:pic>
              <p:pic>
                <p:nvPicPr>
                  <p:cNvPr id="22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376D2E6F-1F92-06D9-0F4E-9E1D93F2A086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3795188" y="2405212"/>
                    <a:ext cx="578653" cy="424047"/>
                  </a:xfrm>
                  <a:prstGeom prst="rect">
                    <a:avLst/>
                  </a:prstGeom>
                  <a:noFill/>
                  <a:ln w="19050">
                    <a:noFill/>
                    <a:prstDash val="dash"/>
                  </a:ln>
                </p:spPr>
              </p:pic>
            </p:grpSp>
          </p:grpSp>
        </p:grpSp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BAD8F1A9-6101-4A2F-B477-2B08EA4F1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04449" y="1816935"/>
              <a:ext cx="470152" cy="47015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4036DC6-3A3F-39E3-A5F5-EB64FE7F429D}"/>
              </a:ext>
            </a:extLst>
          </p:cNvPr>
          <p:cNvGrpSpPr/>
          <p:nvPr/>
        </p:nvGrpSpPr>
        <p:grpSpPr>
          <a:xfrm>
            <a:off x="543815" y="3022662"/>
            <a:ext cx="5873705" cy="584775"/>
            <a:chOff x="543815" y="3022662"/>
            <a:chExt cx="5873705" cy="58477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49E25B-96E3-C575-2FB3-E3774EDB4EE8}"/>
                </a:ext>
              </a:extLst>
            </p:cNvPr>
            <p:cNvGrpSpPr/>
            <p:nvPr/>
          </p:nvGrpSpPr>
          <p:grpSpPr>
            <a:xfrm>
              <a:off x="543815" y="3022662"/>
              <a:ext cx="5447383" cy="584775"/>
              <a:chOff x="407861" y="2266996"/>
              <a:chExt cx="4085537" cy="43858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76DC7C-B421-2ACA-7120-FECC0A97DEE1}"/>
                  </a:ext>
                </a:extLst>
              </p:cNvPr>
              <p:cNvSpPr txBox="1"/>
              <p:nvPr/>
            </p:nvSpPr>
            <p:spPr>
              <a:xfrm>
                <a:off x="861992" y="2266996"/>
                <a:ext cx="3631406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32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Data Sharing via the web</a:t>
                </a:r>
                <a:endParaRPr lang="en-US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pic>
            <p:nvPicPr>
              <p:cNvPr id="26" name="Graphic 25" descr="Share with solid fill">
                <a:extLst>
                  <a:ext uri="{FF2B5EF4-FFF2-40B4-BE49-F238E27FC236}">
                    <a16:creationId xmlns:a16="http://schemas.microsoft.com/office/drawing/2014/main" id="{ABA2B621-2EF1-F897-74E9-36B58E5E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7861" y="2300561"/>
                <a:ext cx="394536" cy="394536"/>
              </a:xfrm>
              <a:prstGeom prst="rect">
                <a:avLst/>
              </a:prstGeom>
            </p:spPr>
          </p:pic>
        </p:grpSp>
        <p:pic>
          <p:nvPicPr>
            <p:cNvPr id="28" name="Graphic 27" descr="Checkmark with solid fill">
              <a:extLst>
                <a:ext uri="{FF2B5EF4-FFF2-40B4-BE49-F238E27FC236}">
                  <a16:creationId xmlns:a16="http://schemas.microsoft.com/office/drawing/2014/main" id="{60E118E6-DA3C-2094-08AF-446481CF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47368" y="3067415"/>
              <a:ext cx="470152" cy="470152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A338124-1551-D653-6A1C-73DC46477F45}"/>
              </a:ext>
            </a:extLst>
          </p:cNvPr>
          <p:cNvGrpSpPr/>
          <p:nvPr/>
        </p:nvGrpSpPr>
        <p:grpSpPr>
          <a:xfrm>
            <a:off x="507421" y="2413572"/>
            <a:ext cx="6043440" cy="584775"/>
            <a:chOff x="507421" y="2413572"/>
            <a:chExt cx="6043440" cy="58477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A4399F2-81DC-8432-01CE-749C5A5A1B85}"/>
                </a:ext>
              </a:extLst>
            </p:cNvPr>
            <p:cNvGrpSpPr/>
            <p:nvPr/>
          </p:nvGrpSpPr>
          <p:grpSpPr>
            <a:xfrm>
              <a:off x="507421" y="2413572"/>
              <a:ext cx="5675023" cy="584775"/>
              <a:chOff x="380565" y="1810178"/>
              <a:chExt cx="4256267" cy="43858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9CA4B6-2D2D-833D-501E-72F21DC83015}"/>
                  </a:ext>
                </a:extLst>
              </p:cNvPr>
              <p:cNvSpPr txBox="1"/>
              <p:nvPr/>
            </p:nvSpPr>
            <p:spPr>
              <a:xfrm>
                <a:off x="861992" y="1810178"/>
                <a:ext cx="3774840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32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Data privacy management</a:t>
                </a:r>
                <a:endParaRPr lang="en-US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DBB6CB0-28A9-7D35-34A2-61E43ECD5F1C}"/>
                  </a:ext>
                </a:extLst>
              </p:cNvPr>
              <p:cNvGrpSpPr/>
              <p:nvPr/>
            </p:nvGrpSpPr>
            <p:grpSpPr>
              <a:xfrm>
                <a:off x="380565" y="1841848"/>
                <a:ext cx="394536" cy="345838"/>
                <a:chOff x="403305" y="1873031"/>
                <a:chExt cx="394536" cy="345838"/>
              </a:xfrm>
            </p:grpSpPr>
            <p:pic>
              <p:nvPicPr>
                <p:cNvPr id="23" name="Graphic 22" descr="Lock with solid fill">
                  <a:extLst>
                    <a:ext uri="{FF2B5EF4-FFF2-40B4-BE49-F238E27FC236}">
                      <a16:creationId xmlns:a16="http://schemas.microsoft.com/office/drawing/2014/main" id="{6805CE98-C99D-40DD-ECB2-B5EDE5026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305" y="1873031"/>
                  <a:ext cx="394536" cy="345838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DAF8D45-AFB1-129B-A413-3E85CDF00ABF}"/>
                    </a:ext>
                  </a:extLst>
                </p:cNvPr>
                <p:cNvSpPr/>
                <p:nvPr/>
              </p:nvSpPr>
              <p:spPr>
                <a:xfrm>
                  <a:off x="533060" y="2071429"/>
                  <a:ext cx="137433" cy="74964"/>
                </a:xfrm>
                <a:prstGeom prst="rect">
                  <a:avLst/>
                </a:prstGeom>
                <a:solidFill>
                  <a:schemeClr val="bg1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</p:grpSp>
        <p:pic>
          <p:nvPicPr>
            <p:cNvPr id="30" name="Graphic 29" descr="Hourglass Finished with solid fill">
              <a:extLst>
                <a:ext uri="{FF2B5EF4-FFF2-40B4-BE49-F238E27FC236}">
                  <a16:creationId xmlns:a16="http://schemas.microsoft.com/office/drawing/2014/main" id="{EEEF5A84-0F3C-9B91-6671-2551416E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45737" y="2431775"/>
              <a:ext cx="505124" cy="50512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24A49-1755-281E-29C8-1B071D5A9B02}"/>
              </a:ext>
            </a:extLst>
          </p:cNvPr>
          <p:cNvGrpSpPr/>
          <p:nvPr/>
        </p:nvGrpSpPr>
        <p:grpSpPr>
          <a:xfrm>
            <a:off x="588349" y="4617091"/>
            <a:ext cx="7351176" cy="584775"/>
            <a:chOff x="588349" y="4617091"/>
            <a:chExt cx="7351176" cy="58477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E7C4225-BA9A-93CD-BB84-F1D0655F735D}"/>
                </a:ext>
              </a:extLst>
            </p:cNvPr>
            <p:cNvGrpSpPr/>
            <p:nvPr/>
          </p:nvGrpSpPr>
          <p:grpSpPr>
            <a:xfrm>
              <a:off x="588349" y="4617091"/>
              <a:ext cx="6696635" cy="584775"/>
              <a:chOff x="441262" y="3462817"/>
              <a:chExt cx="5022476" cy="43858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77ABFE-CE94-F297-41AF-11D7ED6937C4}"/>
                  </a:ext>
                </a:extLst>
              </p:cNvPr>
              <p:cNvSpPr txBox="1"/>
              <p:nvPr/>
            </p:nvSpPr>
            <p:spPr>
              <a:xfrm>
                <a:off x="861992" y="3462817"/>
                <a:ext cx="4601746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32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Represent genomic data as RDF?</a:t>
                </a:r>
                <a:endParaRPr lang="en-US" sz="2133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1DB669D-E954-FFD3-FB35-3F25FBEEB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41262" y="3562820"/>
                <a:ext cx="246374" cy="266230"/>
              </a:xfrm>
              <a:prstGeom prst="rect">
                <a:avLst/>
              </a:prstGeom>
            </p:spPr>
          </p:pic>
        </p:grpSp>
        <p:pic>
          <p:nvPicPr>
            <p:cNvPr id="31" name="Graphic 30" descr="Hourglass Finished with solid fill">
              <a:extLst>
                <a:ext uri="{FF2B5EF4-FFF2-40B4-BE49-F238E27FC236}">
                  <a16:creationId xmlns:a16="http://schemas.microsoft.com/office/drawing/2014/main" id="{221BDABD-7BEE-BEF2-AE86-CC670275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34401" y="4656916"/>
              <a:ext cx="505124" cy="50512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8B97D4-9F97-37EF-9476-9AAAC9654D77}"/>
              </a:ext>
            </a:extLst>
          </p:cNvPr>
          <p:cNvGrpSpPr/>
          <p:nvPr/>
        </p:nvGrpSpPr>
        <p:grpSpPr>
          <a:xfrm>
            <a:off x="547971" y="5215358"/>
            <a:ext cx="7401515" cy="584775"/>
            <a:chOff x="547971" y="5215358"/>
            <a:chExt cx="7401515" cy="58477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FF72E4-019E-622B-6BF1-D5EBCD64094E}"/>
                </a:ext>
              </a:extLst>
            </p:cNvPr>
            <p:cNvGrpSpPr/>
            <p:nvPr/>
          </p:nvGrpSpPr>
          <p:grpSpPr>
            <a:xfrm>
              <a:off x="547971" y="5215358"/>
              <a:ext cx="6886431" cy="584775"/>
              <a:chOff x="410978" y="3911517"/>
              <a:chExt cx="5164823" cy="43858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F23C45-F5C4-0A42-F8A5-EAED3D56C9BF}"/>
                  </a:ext>
                </a:extLst>
              </p:cNvPr>
              <p:cNvSpPr txBox="1"/>
              <p:nvPr/>
            </p:nvSpPr>
            <p:spPr>
              <a:xfrm>
                <a:off x="869463" y="3911517"/>
                <a:ext cx="4706338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32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Linking genomic and health data?</a:t>
                </a:r>
                <a:endParaRPr lang="en-US" sz="2133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pic>
            <p:nvPicPr>
              <p:cNvPr id="1026" name="Picture 2" descr="Linked Data Icons - Free SVG &amp; PNG Linked Data Images - Noun ...">
                <a:extLst>
                  <a:ext uri="{FF2B5EF4-FFF2-40B4-BE49-F238E27FC236}">
                    <a16:creationId xmlns:a16="http://schemas.microsoft.com/office/drawing/2014/main" id="{DF8D9D86-76E1-F6F9-0066-931D8EF7A2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978" y="3963156"/>
                <a:ext cx="341779" cy="341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" name="Graphic 32" descr="Future with solid fill">
              <a:extLst>
                <a:ext uri="{FF2B5EF4-FFF2-40B4-BE49-F238E27FC236}">
                  <a16:creationId xmlns:a16="http://schemas.microsoft.com/office/drawing/2014/main" id="{5D14B3D2-6F6B-227B-7F8B-F8544888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479334" y="5269764"/>
              <a:ext cx="470152" cy="470152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9950E41B-0445-3E2E-EF10-F8A2C7B83F6F}"/>
              </a:ext>
            </a:extLst>
          </p:cNvPr>
          <p:cNvGrpSpPr/>
          <p:nvPr/>
        </p:nvGrpSpPr>
        <p:grpSpPr>
          <a:xfrm>
            <a:off x="568864" y="5813619"/>
            <a:ext cx="7085483" cy="670057"/>
            <a:chOff x="568864" y="5813619"/>
            <a:chExt cx="7085483" cy="67005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ECAE656-AF0D-0E28-CC59-A6BBF17EC67C}"/>
                </a:ext>
              </a:extLst>
            </p:cNvPr>
            <p:cNvGrpSpPr/>
            <p:nvPr/>
          </p:nvGrpSpPr>
          <p:grpSpPr>
            <a:xfrm>
              <a:off x="568864" y="5813619"/>
              <a:ext cx="6517738" cy="670057"/>
              <a:chOff x="426648" y="4360217"/>
              <a:chExt cx="4888303" cy="502543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D88475-A9ED-164F-2D84-75AC5EC17DCD}"/>
                  </a:ext>
                </a:extLst>
              </p:cNvPr>
              <p:cNvSpPr txBox="1"/>
              <p:nvPr/>
            </p:nvSpPr>
            <p:spPr>
              <a:xfrm>
                <a:off x="869236" y="4360217"/>
                <a:ext cx="4445715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" sz="3200" dirty="0">
                    <a:solidFill>
                      <a:srgbClr val="161616"/>
                    </a:solidFill>
                    <a:latin typeface="KoHo" pitchFamily="2" charset="-34"/>
                    <a:cs typeface="KoHo" pitchFamily="2" charset="-34"/>
                  </a:rPr>
                  <a:t>Single and Many pod Querying?</a:t>
                </a:r>
                <a:endParaRPr lang="en-US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AD775BC-796B-38B3-5DE3-32724E25D57F}"/>
                  </a:ext>
                </a:extLst>
              </p:cNvPr>
              <p:cNvGrpSpPr/>
              <p:nvPr/>
            </p:nvGrpSpPr>
            <p:grpSpPr>
              <a:xfrm>
                <a:off x="426648" y="4439041"/>
                <a:ext cx="412484" cy="423719"/>
                <a:chOff x="470961" y="4519726"/>
                <a:chExt cx="412484" cy="423719"/>
              </a:xfrm>
            </p:grpSpPr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4460E8A9-C8BF-DD56-B4CF-607F95141A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0961" y="4519726"/>
                  <a:ext cx="281796" cy="2817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Graphic 12" descr="Magnifying glass with solid fill">
                  <a:extLst>
                    <a:ext uri="{FF2B5EF4-FFF2-40B4-BE49-F238E27FC236}">
                      <a16:creationId xmlns:a16="http://schemas.microsoft.com/office/drawing/2014/main" id="{CBB08219-D648-A68C-B806-C090D72AA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867" y="4641867"/>
                  <a:ext cx="301578" cy="30157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Graphic 33" descr="Future with solid fill">
              <a:extLst>
                <a:ext uri="{FF2B5EF4-FFF2-40B4-BE49-F238E27FC236}">
                  <a16:creationId xmlns:a16="http://schemas.microsoft.com/office/drawing/2014/main" id="{5382DD8C-9D7F-4D5F-6296-88F43CA4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84195" y="5907857"/>
              <a:ext cx="470152" cy="470152"/>
            </a:xfrm>
            <a:prstGeom prst="rect">
              <a:avLst/>
            </a:prstGeom>
          </p:spPr>
        </p:pic>
      </p:grpSp>
      <p:pic>
        <p:nvPicPr>
          <p:cNvPr id="60" name="Graphic 59" descr="Checkmark with solid fill">
            <a:extLst>
              <a:ext uri="{FF2B5EF4-FFF2-40B4-BE49-F238E27FC236}">
                <a16:creationId xmlns:a16="http://schemas.microsoft.com/office/drawing/2014/main" id="{945FA6EE-0835-18FC-0804-18ADA20BC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7365" y="139419"/>
            <a:ext cx="470152" cy="4701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0507CB2-F3EE-8F79-E7B4-F56BC5327AE4}"/>
              </a:ext>
            </a:extLst>
          </p:cNvPr>
          <p:cNvSpPr txBox="1"/>
          <p:nvPr/>
        </p:nvSpPr>
        <p:spPr>
          <a:xfrm>
            <a:off x="10193948" y="82107"/>
            <a:ext cx="169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Finished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62" name="Graphic 61" descr="Hourglass Finished with solid fill">
            <a:extLst>
              <a:ext uri="{FF2B5EF4-FFF2-40B4-BE49-F238E27FC236}">
                <a16:creationId xmlns:a16="http://schemas.microsoft.com/office/drawing/2014/main" id="{16038805-FA1F-A276-5969-1797F960EC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77365" y="748989"/>
            <a:ext cx="505124" cy="50512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87B72FB-4CE9-8FC8-6DBD-318536B5DFEE}"/>
              </a:ext>
            </a:extLst>
          </p:cNvPr>
          <p:cNvSpPr txBox="1"/>
          <p:nvPr/>
        </p:nvSpPr>
        <p:spPr>
          <a:xfrm>
            <a:off x="10215716" y="709163"/>
            <a:ext cx="169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Soon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1024" name="Graphic 1023" descr="Future with solid fill">
            <a:extLst>
              <a:ext uri="{FF2B5EF4-FFF2-40B4-BE49-F238E27FC236}">
                <a16:creationId xmlns:a16="http://schemas.microsoft.com/office/drawing/2014/main" id="{1BDFA8FB-40AA-E6BC-8973-387387CE2B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94851" y="1426891"/>
            <a:ext cx="470152" cy="470152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ED57D32E-948D-0F56-5F6A-2F69591B920E}"/>
              </a:ext>
            </a:extLst>
          </p:cNvPr>
          <p:cNvSpPr txBox="1"/>
          <p:nvPr/>
        </p:nvSpPr>
        <p:spPr>
          <a:xfrm>
            <a:off x="10193948" y="1369579"/>
            <a:ext cx="1695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Future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B8A9EDF0-BC52-A52C-F59E-62DDECDC37AB}"/>
              </a:ext>
            </a:extLst>
          </p:cNvPr>
          <p:cNvSpPr txBox="1"/>
          <p:nvPr/>
        </p:nvSpPr>
        <p:spPr>
          <a:xfrm>
            <a:off x="11637818" y="6396335"/>
            <a:ext cx="49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16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57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"/>
          <p:cNvSpPr txBox="1"/>
          <p:nvPr/>
        </p:nvSpPr>
        <p:spPr>
          <a:xfrm>
            <a:off x="70485" y="66676"/>
            <a:ext cx="5416783" cy="58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20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Workflow Overview</a:t>
            </a:r>
            <a:endParaRPr sz="420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cxnSp>
        <p:nvCxnSpPr>
          <p:cNvPr id="58" name="Google Shape;256;g2827a24c40e_2_10">
            <a:extLst>
              <a:ext uri="{FF2B5EF4-FFF2-40B4-BE49-F238E27FC236}">
                <a16:creationId xmlns:a16="http://schemas.microsoft.com/office/drawing/2014/main" id="{73569F25-FA77-207A-F457-80BBD8FB78AC}"/>
              </a:ext>
            </a:extLst>
          </p:cNvPr>
          <p:cNvCxnSpPr/>
          <p:nvPr/>
        </p:nvCxnSpPr>
        <p:spPr>
          <a:xfrm>
            <a:off x="4808886" y="2623498"/>
            <a:ext cx="97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17" name="Google Shape;256;g2827a24c40e_2_10">
            <a:extLst>
              <a:ext uri="{FF2B5EF4-FFF2-40B4-BE49-F238E27FC236}">
                <a16:creationId xmlns:a16="http://schemas.microsoft.com/office/drawing/2014/main" id="{4C26E431-258B-6C52-0DEC-3CC286F15C60}"/>
              </a:ext>
            </a:extLst>
          </p:cNvPr>
          <p:cNvCxnSpPr>
            <a:cxnSpLocks/>
          </p:cNvCxnSpPr>
          <p:nvPr/>
        </p:nvCxnSpPr>
        <p:spPr>
          <a:xfrm>
            <a:off x="10381769" y="3647938"/>
            <a:ext cx="44334" cy="121599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arrow" w="med" len="med"/>
            <a:tailEnd type="arrow" w="med" len="med"/>
          </a:ln>
        </p:spPr>
      </p:cxnSp>
      <p:cxnSp>
        <p:nvCxnSpPr>
          <p:cNvPr id="225" name="Google Shape;256;g2827a24c40e_2_10">
            <a:extLst>
              <a:ext uri="{FF2B5EF4-FFF2-40B4-BE49-F238E27FC236}">
                <a16:creationId xmlns:a16="http://schemas.microsoft.com/office/drawing/2014/main" id="{0FB7AA5B-7F94-3F92-8E3A-93FEF94A7E81}"/>
              </a:ext>
            </a:extLst>
          </p:cNvPr>
          <p:cNvCxnSpPr/>
          <p:nvPr/>
        </p:nvCxnSpPr>
        <p:spPr>
          <a:xfrm>
            <a:off x="8114783" y="2580135"/>
            <a:ext cx="972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15" name="Google Shape;256;g2827a24c40e_2_10">
            <a:extLst>
              <a:ext uri="{FF2B5EF4-FFF2-40B4-BE49-F238E27FC236}">
                <a16:creationId xmlns:a16="http://schemas.microsoft.com/office/drawing/2014/main" id="{032C7B0F-D443-C23F-E6B2-D7514D7D3BCA}"/>
              </a:ext>
            </a:extLst>
          </p:cNvPr>
          <p:cNvCxnSpPr>
            <a:cxnSpLocks/>
          </p:cNvCxnSpPr>
          <p:nvPr/>
        </p:nvCxnSpPr>
        <p:spPr>
          <a:xfrm flipH="1">
            <a:off x="7839136" y="3393731"/>
            <a:ext cx="1696055" cy="121599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arrow" w="med" len="med"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E02BE5-6F1C-1090-E21B-B6199700C1E4}"/>
              </a:ext>
            </a:extLst>
          </p:cNvPr>
          <p:cNvGrpSpPr/>
          <p:nvPr/>
        </p:nvGrpSpPr>
        <p:grpSpPr>
          <a:xfrm>
            <a:off x="-14185" y="806381"/>
            <a:ext cx="5020250" cy="2995959"/>
            <a:chOff x="-14185" y="806381"/>
            <a:chExt cx="5020250" cy="2995959"/>
          </a:xfrm>
        </p:grpSpPr>
        <p:sp>
          <p:nvSpPr>
            <p:cNvPr id="7" name="Google Shape;235;p5">
              <a:extLst>
                <a:ext uri="{FF2B5EF4-FFF2-40B4-BE49-F238E27FC236}">
                  <a16:creationId xmlns:a16="http://schemas.microsoft.com/office/drawing/2014/main" id="{432D0A40-081F-96E5-134A-BEA1C55E4037}"/>
                </a:ext>
              </a:extLst>
            </p:cNvPr>
            <p:cNvSpPr/>
            <p:nvPr/>
          </p:nvSpPr>
          <p:spPr>
            <a:xfrm>
              <a:off x="475011" y="1472595"/>
              <a:ext cx="693054" cy="780711"/>
            </a:xfrm>
            <a:prstGeom prst="round1Rect">
              <a:avLst>
                <a:gd name="adj" fmla="val 16667"/>
              </a:avLst>
            </a:prstGeom>
            <a:solidFill>
              <a:srgbClr val="FFC5C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VCF File</a:t>
              </a:r>
              <a:endParaRPr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  <p:sp>
          <p:nvSpPr>
            <p:cNvPr id="8" name="Google Shape;235;p5">
              <a:extLst>
                <a:ext uri="{FF2B5EF4-FFF2-40B4-BE49-F238E27FC236}">
                  <a16:creationId xmlns:a16="http://schemas.microsoft.com/office/drawing/2014/main" id="{77556C6C-1AD6-63D9-141A-2BDCA11D0CAF}"/>
                </a:ext>
              </a:extLst>
            </p:cNvPr>
            <p:cNvSpPr/>
            <p:nvPr/>
          </p:nvSpPr>
          <p:spPr>
            <a:xfrm>
              <a:off x="852176" y="2160254"/>
              <a:ext cx="693054" cy="780711"/>
            </a:xfrm>
            <a:prstGeom prst="round1Rect">
              <a:avLst>
                <a:gd name="adj" fmla="val 16667"/>
              </a:avLst>
            </a:prstGeom>
            <a:solidFill>
              <a:srgbClr val="92D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VCF File</a:t>
              </a:r>
              <a:endParaRPr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  <p:sp>
          <p:nvSpPr>
            <p:cNvPr id="9" name="Google Shape;235;p5">
              <a:extLst>
                <a:ext uri="{FF2B5EF4-FFF2-40B4-BE49-F238E27FC236}">
                  <a16:creationId xmlns:a16="http://schemas.microsoft.com/office/drawing/2014/main" id="{9FEDE55C-F39B-7256-D752-F0865D1F01D8}"/>
                </a:ext>
              </a:extLst>
            </p:cNvPr>
            <p:cNvSpPr/>
            <p:nvPr/>
          </p:nvSpPr>
          <p:spPr>
            <a:xfrm>
              <a:off x="459068" y="2871101"/>
              <a:ext cx="693054" cy="780711"/>
            </a:xfrm>
            <a:prstGeom prst="round1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orbel"/>
                </a:rPr>
                <a:t>VCF File</a:t>
              </a:r>
              <a:endParaRPr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endParaRPr>
            </a:p>
          </p:txBody>
        </p:sp>
        <p:cxnSp>
          <p:nvCxnSpPr>
            <p:cNvPr id="10" name="Google Shape;256;g2827a24c40e_2_10">
              <a:extLst>
                <a:ext uri="{FF2B5EF4-FFF2-40B4-BE49-F238E27FC236}">
                  <a16:creationId xmlns:a16="http://schemas.microsoft.com/office/drawing/2014/main" id="{3B20A094-D7D8-C8E4-DC00-677B3BB170E3}"/>
                </a:ext>
              </a:extLst>
            </p:cNvPr>
            <p:cNvCxnSpPr/>
            <p:nvPr/>
          </p:nvCxnSpPr>
          <p:spPr>
            <a:xfrm>
              <a:off x="1797486" y="2562463"/>
              <a:ext cx="9729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39EAAE-3BD8-E2EF-28BC-9E366665668D}"/>
                </a:ext>
              </a:extLst>
            </p:cNvPr>
            <p:cNvGrpSpPr/>
            <p:nvPr/>
          </p:nvGrpSpPr>
          <p:grpSpPr>
            <a:xfrm>
              <a:off x="2912714" y="1756300"/>
              <a:ext cx="1818846" cy="1642429"/>
              <a:chOff x="3743528" y="1257785"/>
              <a:chExt cx="1818846" cy="164242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E78916B-0D42-66B7-AD9C-90EA199A1ED8}"/>
                  </a:ext>
                </a:extLst>
              </p:cNvPr>
              <p:cNvGrpSpPr/>
              <p:nvPr/>
            </p:nvGrpSpPr>
            <p:grpSpPr>
              <a:xfrm>
                <a:off x="4278318" y="2129136"/>
                <a:ext cx="759948" cy="771078"/>
                <a:chOff x="1837194" y="727866"/>
                <a:chExt cx="2088555" cy="2119142"/>
              </a:xfrm>
            </p:grpSpPr>
            <p:sp>
              <p:nvSpPr>
                <p:cNvPr id="31" name="Hexagon 30">
                  <a:extLst>
                    <a:ext uri="{FF2B5EF4-FFF2-40B4-BE49-F238E27FC236}">
                      <a16:creationId xmlns:a16="http://schemas.microsoft.com/office/drawing/2014/main" id="{E0AEC7DB-43D2-DBE3-6566-BC8FCC4E7AFF}"/>
                    </a:ext>
                  </a:extLst>
                </p:cNvPr>
                <p:cNvSpPr/>
                <p:nvPr/>
              </p:nvSpPr>
              <p:spPr>
                <a:xfrm>
                  <a:off x="1837194" y="1173940"/>
                  <a:ext cx="2011430" cy="1673068"/>
                </a:xfrm>
                <a:prstGeom prst="hexagon">
                  <a:avLst/>
                </a:prstGeom>
                <a:noFill/>
                <a:ln w="38100">
                  <a:solidFill>
                    <a:srgbClr val="00B05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DA04357-57B4-2CFC-39D6-8ACEFB88C2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09671" y="727866"/>
                  <a:ext cx="916078" cy="838004"/>
                </a:xfrm>
                <a:prstGeom prst="rect">
                  <a:avLst/>
                </a:prstGeom>
              </p:spPr>
            </p:pic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BDFCD5E3-BD8C-134B-0551-5D28C5D473EC}"/>
                    </a:ext>
                  </a:extLst>
                </p:cNvPr>
                <p:cNvGrpSpPr/>
                <p:nvPr/>
              </p:nvGrpSpPr>
              <p:grpSpPr>
                <a:xfrm>
                  <a:off x="2334460" y="1454849"/>
                  <a:ext cx="1111250" cy="1111250"/>
                  <a:chOff x="2422975" y="2081060"/>
                  <a:chExt cx="914400" cy="914400"/>
                </a:xfrm>
              </p:grpSpPr>
              <p:pic>
                <p:nvPicPr>
                  <p:cNvPr id="34" name="Graphic 33" descr="Database outline">
                    <a:extLst>
                      <a:ext uri="{FF2B5EF4-FFF2-40B4-BE49-F238E27FC236}">
                        <a16:creationId xmlns:a16="http://schemas.microsoft.com/office/drawing/2014/main" id="{7CE01E50-56CD-C0FD-B154-5014DC5CAA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22975" y="208106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5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9FFD14A9-FC9C-C548-8593-E23DD982D840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2646928" y="2393538"/>
                    <a:ext cx="482541" cy="353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040E4F8-5645-0C3C-A4EB-9E843EE5F7A8}"/>
                  </a:ext>
                </a:extLst>
              </p:cNvPr>
              <p:cNvGrpSpPr/>
              <p:nvPr/>
            </p:nvGrpSpPr>
            <p:grpSpPr>
              <a:xfrm>
                <a:off x="4802426" y="1257785"/>
                <a:ext cx="759948" cy="771078"/>
                <a:chOff x="3277591" y="789158"/>
                <a:chExt cx="2088554" cy="2119142"/>
              </a:xfrm>
            </p:grpSpPr>
            <p:sp>
              <p:nvSpPr>
                <p:cNvPr id="21" name="Hexagon 20">
                  <a:extLst>
                    <a:ext uri="{FF2B5EF4-FFF2-40B4-BE49-F238E27FC236}">
                      <a16:creationId xmlns:a16="http://schemas.microsoft.com/office/drawing/2014/main" id="{54DD924E-D170-3810-9B1E-C7A6E95A6181}"/>
                    </a:ext>
                  </a:extLst>
                </p:cNvPr>
                <p:cNvSpPr/>
                <p:nvPr/>
              </p:nvSpPr>
              <p:spPr>
                <a:xfrm>
                  <a:off x="3277591" y="1235233"/>
                  <a:ext cx="2011429" cy="1673067"/>
                </a:xfrm>
                <a:prstGeom prst="hexagon">
                  <a:avLst/>
                </a:prstGeom>
                <a:noFill/>
                <a:ln w="38100">
                  <a:solidFill>
                    <a:srgbClr val="0070C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F497393A-1B94-FEFB-55B4-63247BF19F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0068" y="789158"/>
                  <a:ext cx="916077" cy="838003"/>
                </a:xfrm>
                <a:prstGeom prst="rect">
                  <a:avLst/>
                </a:prstGeom>
              </p:spPr>
            </p:pic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BB929AA-FBBC-740B-AB8F-3EF09C765429}"/>
                    </a:ext>
                  </a:extLst>
                </p:cNvPr>
                <p:cNvGrpSpPr/>
                <p:nvPr/>
              </p:nvGrpSpPr>
              <p:grpSpPr>
                <a:xfrm>
                  <a:off x="3774861" y="1516141"/>
                  <a:ext cx="1111250" cy="1111250"/>
                  <a:chOff x="3608220" y="2131494"/>
                  <a:chExt cx="914400" cy="914400"/>
                </a:xfrm>
              </p:grpSpPr>
              <p:pic>
                <p:nvPicPr>
                  <p:cNvPr id="24" name="Graphic 23" descr="Database outline">
                    <a:extLst>
                      <a:ext uri="{FF2B5EF4-FFF2-40B4-BE49-F238E27FC236}">
                        <a16:creationId xmlns:a16="http://schemas.microsoft.com/office/drawing/2014/main" id="{57A68A34-674D-145C-C0B7-421D606E96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A06A46F5-72FC-D076-95E7-598221968D5A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8A25B57-A1CB-24E2-51FB-E45F63F75CA1}"/>
                  </a:ext>
                </a:extLst>
              </p:cNvPr>
              <p:cNvGrpSpPr/>
              <p:nvPr/>
            </p:nvGrpSpPr>
            <p:grpSpPr>
              <a:xfrm>
                <a:off x="3743528" y="1271249"/>
                <a:ext cx="759948" cy="771078"/>
                <a:chOff x="3277591" y="789158"/>
                <a:chExt cx="2088554" cy="2119142"/>
              </a:xfrm>
            </p:grpSpPr>
            <p:sp>
              <p:nvSpPr>
                <p:cNvPr id="16" name="Hexagon 15">
                  <a:extLst>
                    <a:ext uri="{FF2B5EF4-FFF2-40B4-BE49-F238E27FC236}">
                      <a16:creationId xmlns:a16="http://schemas.microsoft.com/office/drawing/2014/main" id="{716B5B8A-CB71-3419-5790-C0445DDAAD81}"/>
                    </a:ext>
                  </a:extLst>
                </p:cNvPr>
                <p:cNvSpPr/>
                <p:nvPr/>
              </p:nvSpPr>
              <p:spPr>
                <a:xfrm>
                  <a:off x="3277591" y="1235233"/>
                  <a:ext cx="2011429" cy="1673067"/>
                </a:xfrm>
                <a:prstGeom prst="hexagon">
                  <a:avLst/>
                </a:prstGeom>
                <a:noFill/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A87C24C3-3BF8-8FFC-518E-03CB6A1563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0068" y="789158"/>
                  <a:ext cx="916077" cy="838003"/>
                </a:xfrm>
                <a:prstGeom prst="rect">
                  <a:avLst/>
                </a:prstGeom>
              </p:spPr>
            </p:pic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519744FB-1CDD-0574-2B83-7C3D6903B5E0}"/>
                    </a:ext>
                  </a:extLst>
                </p:cNvPr>
                <p:cNvGrpSpPr/>
                <p:nvPr/>
              </p:nvGrpSpPr>
              <p:grpSpPr>
                <a:xfrm>
                  <a:off x="3774861" y="1516141"/>
                  <a:ext cx="1111250" cy="1111250"/>
                  <a:chOff x="3608220" y="2131494"/>
                  <a:chExt cx="914400" cy="914400"/>
                </a:xfrm>
              </p:grpSpPr>
              <p:pic>
                <p:nvPicPr>
                  <p:cNvPr id="19" name="Graphic 18" descr="Database outline">
                    <a:extLst>
                      <a:ext uri="{FF2B5EF4-FFF2-40B4-BE49-F238E27FC236}">
                        <a16:creationId xmlns:a16="http://schemas.microsoft.com/office/drawing/2014/main" id="{C15FB3AC-AE72-2B5A-B086-491CBF867D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68EADC56-AC2B-3F91-3F0C-032C933D7E0E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4C238-8735-C154-838A-4CD7419A3321}"/>
                </a:ext>
              </a:extLst>
            </p:cNvPr>
            <p:cNvSpPr txBox="1"/>
            <p:nvPr/>
          </p:nvSpPr>
          <p:spPr>
            <a:xfrm>
              <a:off x="2620828" y="1383624"/>
              <a:ext cx="2385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Patient Genome Pods</a:t>
              </a:r>
              <a:endParaRPr lang="en-US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96E648-8058-4A28-8E96-D4FF00A5D11F}"/>
                </a:ext>
              </a:extLst>
            </p:cNvPr>
            <p:cNvSpPr/>
            <p:nvPr/>
          </p:nvSpPr>
          <p:spPr>
            <a:xfrm>
              <a:off x="78061" y="1268729"/>
              <a:ext cx="4928004" cy="2533611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145C98-7B9C-2063-D969-CFFC06C3E48E}"/>
                </a:ext>
              </a:extLst>
            </p:cNvPr>
            <p:cNvSpPr txBox="1"/>
            <p:nvPr/>
          </p:nvSpPr>
          <p:spPr>
            <a:xfrm>
              <a:off x="152466" y="806381"/>
              <a:ext cx="1338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Goal 1a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2" name="Graphic 1" descr="Gears with solid fill">
              <a:extLst>
                <a:ext uri="{FF2B5EF4-FFF2-40B4-BE49-F238E27FC236}">
                  <a16:creationId xmlns:a16="http://schemas.microsoft.com/office/drawing/2014/main" id="{64C9C92A-497F-CBED-B0F9-F239C6AAB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4185" y="858452"/>
              <a:ext cx="342250" cy="34225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B8C89E-5F89-1474-EEEA-E94A7B4915F6}"/>
              </a:ext>
            </a:extLst>
          </p:cNvPr>
          <p:cNvGrpSpPr/>
          <p:nvPr/>
        </p:nvGrpSpPr>
        <p:grpSpPr>
          <a:xfrm>
            <a:off x="5571588" y="866798"/>
            <a:ext cx="2535353" cy="2946010"/>
            <a:chOff x="5571588" y="866798"/>
            <a:chExt cx="2535353" cy="294601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A62DD45-77CA-A7A4-26EA-9EDCB42E6CD7}"/>
                </a:ext>
              </a:extLst>
            </p:cNvPr>
            <p:cNvGrpSpPr/>
            <p:nvPr/>
          </p:nvGrpSpPr>
          <p:grpSpPr>
            <a:xfrm>
              <a:off x="6007812" y="1789072"/>
              <a:ext cx="1818846" cy="1642429"/>
              <a:chOff x="3743528" y="1257785"/>
              <a:chExt cx="1818846" cy="16424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983E74ED-01CF-5BE2-EA69-746D6EC83EB0}"/>
                  </a:ext>
                </a:extLst>
              </p:cNvPr>
              <p:cNvGrpSpPr/>
              <p:nvPr/>
            </p:nvGrpSpPr>
            <p:grpSpPr>
              <a:xfrm>
                <a:off x="4278318" y="2129136"/>
                <a:ext cx="759948" cy="771078"/>
                <a:chOff x="1837194" y="727866"/>
                <a:chExt cx="2088555" cy="2119142"/>
              </a:xfrm>
            </p:grpSpPr>
            <p:sp>
              <p:nvSpPr>
                <p:cNvPr id="201" name="Hexagon 200">
                  <a:extLst>
                    <a:ext uri="{FF2B5EF4-FFF2-40B4-BE49-F238E27FC236}">
                      <a16:creationId xmlns:a16="http://schemas.microsoft.com/office/drawing/2014/main" id="{EBD0A39D-5695-6129-8683-4F635E88CF55}"/>
                    </a:ext>
                  </a:extLst>
                </p:cNvPr>
                <p:cNvSpPr/>
                <p:nvPr/>
              </p:nvSpPr>
              <p:spPr>
                <a:xfrm>
                  <a:off x="1837194" y="1173940"/>
                  <a:ext cx="2011430" cy="1673068"/>
                </a:xfrm>
                <a:prstGeom prst="hexagon">
                  <a:avLst/>
                </a:prstGeom>
                <a:noFill/>
                <a:ln w="38100">
                  <a:solidFill>
                    <a:srgbClr val="00B05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FD095389-EEEC-6C13-EFD7-5CC2AD9FA1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09671" y="727866"/>
                  <a:ext cx="916078" cy="838004"/>
                </a:xfrm>
                <a:prstGeom prst="rect">
                  <a:avLst/>
                </a:prstGeom>
              </p:spPr>
            </p:pic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C61BC2AE-BF8B-4275-7F16-942FD308F5A8}"/>
                    </a:ext>
                  </a:extLst>
                </p:cNvPr>
                <p:cNvGrpSpPr/>
                <p:nvPr/>
              </p:nvGrpSpPr>
              <p:grpSpPr>
                <a:xfrm>
                  <a:off x="2334460" y="1454849"/>
                  <a:ext cx="1111250" cy="1111250"/>
                  <a:chOff x="2422975" y="2081060"/>
                  <a:chExt cx="914400" cy="914400"/>
                </a:xfrm>
              </p:grpSpPr>
              <p:pic>
                <p:nvPicPr>
                  <p:cNvPr id="204" name="Graphic 203" descr="Database outline">
                    <a:extLst>
                      <a:ext uri="{FF2B5EF4-FFF2-40B4-BE49-F238E27FC236}">
                        <a16:creationId xmlns:a16="http://schemas.microsoft.com/office/drawing/2014/main" id="{FC63AC3F-CB26-4C1A-B435-6BACF800AA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22975" y="208106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05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C301CF4F-1590-BCF9-19A0-BCE8CF311D17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2646928" y="2393538"/>
                    <a:ext cx="482541" cy="353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5EAFD4D-8681-8D7D-F4E6-047E66861AA3}"/>
                  </a:ext>
                </a:extLst>
              </p:cNvPr>
              <p:cNvGrpSpPr/>
              <p:nvPr/>
            </p:nvGrpSpPr>
            <p:grpSpPr>
              <a:xfrm>
                <a:off x="4802426" y="1257785"/>
                <a:ext cx="759948" cy="771078"/>
                <a:chOff x="3277591" y="789158"/>
                <a:chExt cx="2088554" cy="2119142"/>
              </a:xfrm>
            </p:grpSpPr>
            <p:sp>
              <p:nvSpPr>
                <p:cNvPr id="196" name="Hexagon 195">
                  <a:extLst>
                    <a:ext uri="{FF2B5EF4-FFF2-40B4-BE49-F238E27FC236}">
                      <a16:creationId xmlns:a16="http://schemas.microsoft.com/office/drawing/2014/main" id="{77BFFB34-E102-E051-1332-FBCC7957251B}"/>
                    </a:ext>
                  </a:extLst>
                </p:cNvPr>
                <p:cNvSpPr/>
                <p:nvPr/>
              </p:nvSpPr>
              <p:spPr>
                <a:xfrm>
                  <a:off x="3277591" y="1235233"/>
                  <a:ext cx="2011429" cy="1673067"/>
                </a:xfrm>
                <a:prstGeom prst="hexagon">
                  <a:avLst/>
                </a:prstGeom>
                <a:noFill/>
                <a:ln w="38100">
                  <a:solidFill>
                    <a:srgbClr val="0070C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F3CE8250-AF18-FF0F-1A71-4D7CBDD160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0068" y="789158"/>
                  <a:ext cx="916077" cy="838003"/>
                </a:xfrm>
                <a:prstGeom prst="rect">
                  <a:avLst/>
                </a:prstGeom>
              </p:spPr>
            </p:pic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D3B62E20-6038-3444-B8E4-161D6AB511B2}"/>
                    </a:ext>
                  </a:extLst>
                </p:cNvPr>
                <p:cNvGrpSpPr/>
                <p:nvPr/>
              </p:nvGrpSpPr>
              <p:grpSpPr>
                <a:xfrm>
                  <a:off x="3774861" y="1516141"/>
                  <a:ext cx="1111250" cy="1111250"/>
                  <a:chOff x="3608220" y="2131494"/>
                  <a:chExt cx="914400" cy="914400"/>
                </a:xfrm>
              </p:grpSpPr>
              <p:pic>
                <p:nvPicPr>
                  <p:cNvPr id="199" name="Graphic 198" descr="Database outline">
                    <a:extLst>
                      <a:ext uri="{FF2B5EF4-FFF2-40B4-BE49-F238E27FC236}">
                        <a16:creationId xmlns:a16="http://schemas.microsoft.com/office/drawing/2014/main" id="{00B6B2E7-9B45-7A02-D3F7-D13602920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00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4342BA66-E5D8-C7FC-8AE0-39511F681CE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08D3EAD-F2AC-08A7-F38E-E7F5FE1D86A0}"/>
                  </a:ext>
                </a:extLst>
              </p:cNvPr>
              <p:cNvGrpSpPr/>
              <p:nvPr/>
            </p:nvGrpSpPr>
            <p:grpSpPr>
              <a:xfrm>
                <a:off x="3743528" y="1271249"/>
                <a:ext cx="759948" cy="771078"/>
                <a:chOff x="3277591" y="789158"/>
                <a:chExt cx="2088554" cy="2119142"/>
              </a:xfrm>
            </p:grpSpPr>
            <p:sp>
              <p:nvSpPr>
                <p:cNvPr id="63" name="Hexagon 62">
                  <a:extLst>
                    <a:ext uri="{FF2B5EF4-FFF2-40B4-BE49-F238E27FC236}">
                      <a16:creationId xmlns:a16="http://schemas.microsoft.com/office/drawing/2014/main" id="{EC201385-7F8D-21C9-88DF-090C61458E50}"/>
                    </a:ext>
                  </a:extLst>
                </p:cNvPr>
                <p:cNvSpPr/>
                <p:nvPr/>
              </p:nvSpPr>
              <p:spPr>
                <a:xfrm>
                  <a:off x="3277591" y="1235233"/>
                  <a:ext cx="2011429" cy="1673067"/>
                </a:xfrm>
                <a:prstGeom prst="hexagon">
                  <a:avLst/>
                </a:prstGeom>
                <a:noFill/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4E6F4022-F265-67C4-CBF1-3624676949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0068" y="789158"/>
                  <a:ext cx="916077" cy="838003"/>
                </a:xfrm>
                <a:prstGeom prst="rect">
                  <a:avLst/>
                </a:prstGeom>
              </p:spPr>
            </p:pic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50B4BE0C-3667-2E7C-A126-899040D4EBAE}"/>
                    </a:ext>
                  </a:extLst>
                </p:cNvPr>
                <p:cNvGrpSpPr/>
                <p:nvPr/>
              </p:nvGrpSpPr>
              <p:grpSpPr>
                <a:xfrm>
                  <a:off x="3774861" y="1516141"/>
                  <a:ext cx="1111250" cy="1111250"/>
                  <a:chOff x="3608220" y="2131494"/>
                  <a:chExt cx="914400" cy="914400"/>
                </a:xfrm>
              </p:grpSpPr>
              <p:pic>
                <p:nvPicPr>
                  <p:cNvPr id="194" name="Graphic 193" descr="Database outline">
                    <a:extLst>
                      <a:ext uri="{FF2B5EF4-FFF2-40B4-BE49-F238E27FC236}">
                        <a16:creationId xmlns:a16="http://schemas.microsoft.com/office/drawing/2014/main" id="{F891D7A5-F903-DEFE-F389-4E735AAB6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95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B471640B-B473-A952-ABDB-4DAC57F1BEFC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BF00A9E-B91F-B267-6D0B-A615A33F3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72869" y="1788243"/>
              <a:ext cx="298057" cy="321644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4B658D45-B5B9-351F-D77E-062C8A81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20607" y="1757475"/>
              <a:ext cx="298057" cy="321644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81A69EDF-2236-BA38-E06A-44B5FB66B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25215" y="2623498"/>
              <a:ext cx="298057" cy="321644"/>
            </a:xfrm>
            <a:prstGeom prst="rect">
              <a:avLst/>
            </a:prstGeom>
          </p:spPr>
        </p:pic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DC72234-7024-C03E-94AA-0D88A2E2BCBB}"/>
                </a:ext>
              </a:extLst>
            </p:cNvPr>
            <p:cNvSpPr/>
            <p:nvPr/>
          </p:nvSpPr>
          <p:spPr>
            <a:xfrm>
              <a:off x="5630803" y="1279197"/>
              <a:ext cx="2476138" cy="2533611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C5D718-2057-BE3E-457F-17007281758F}"/>
                </a:ext>
              </a:extLst>
            </p:cNvPr>
            <p:cNvSpPr txBox="1"/>
            <p:nvPr/>
          </p:nvSpPr>
          <p:spPr>
            <a:xfrm>
              <a:off x="5793696" y="866798"/>
              <a:ext cx="1553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Goal 2a/b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5" name="Graphic 4" descr="Research with solid fill">
              <a:extLst>
                <a:ext uri="{FF2B5EF4-FFF2-40B4-BE49-F238E27FC236}">
                  <a16:creationId xmlns:a16="http://schemas.microsoft.com/office/drawing/2014/main" id="{09BDE051-8C86-2A1F-D9B7-5466EAD12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71588" y="945159"/>
              <a:ext cx="304942" cy="30494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37E982-8247-0D37-22A6-0D83787D7E82}"/>
              </a:ext>
            </a:extLst>
          </p:cNvPr>
          <p:cNvGrpSpPr/>
          <p:nvPr/>
        </p:nvGrpSpPr>
        <p:grpSpPr>
          <a:xfrm>
            <a:off x="9051107" y="870095"/>
            <a:ext cx="2512714" cy="2959915"/>
            <a:chOff x="9051107" y="870095"/>
            <a:chExt cx="2512714" cy="2959915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B44F1F71-F6FA-B324-F321-1E9BDBE64E80}"/>
                </a:ext>
              </a:extLst>
            </p:cNvPr>
            <p:cNvGrpSpPr/>
            <p:nvPr/>
          </p:nvGrpSpPr>
          <p:grpSpPr>
            <a:xfrm>
              <a:off x="9464692" y="1806274"/>
              <a:ext cx="1818846" cy="1642429"/>
              <a:chOff x="3743528" y="1257785"/>
              <a:chExt cx="1818846" cy="1642429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422DED8A-8F1F-9B18-5A77-96CB2D57C926}"/>
                  </a:ext>
                </a:extLst>
              </p:cNvPr>
              <p:cNvGrpSpPr/>
              <p:nvPr/>
            </p:nvGrpSpPr>
            <p:grpSpPr>
              <a:xfrm>
                <a:off x="4278318" y="2129136"/>
                <a:ext cx="759948" cy="771078"/>
                <a:chOff x="1837194" y="727866"/>
                <a:chExt cx="2088555" cy="2119142"/>
              </a:xfrm>
            </p:grpSpPr>
            <p:sp>
              <p:nvSpPr>
                <p:cNvPr id="240" name="Hexagon 239">
                  <a:extLst>
                    <a:ext uri="{FF2B5EF4-FFF2-40B4-BE49-F238E27FC236}">
                      <a16:creationId xmlns:a16="http://schemas.microsoft.com/office/drawing/2014/main" id="{A7F32E78-AEB9-481B-34EA-5BCEC12EAAB4}"/>
                    </a:ext>
                  </a:extLst>
                </p:cNvPr>
                <p:cNvSpPr/>
                <p:nvPr/>
              </p:nvSpPr>
              <p:spPr>
                <a:xfrm>
                  <a:off x="1837194" y="1173940"/>
                  <a:ext cx="2011430" cy="1673068"/>
                </a:xfrm>
                <a:prstGeom prst="hexagon">
                  <a:avLst/>
                </a:prstGeom>
                <a:noFill/>
                <a:ln w="38100">
                  <a:solidFill>
                    <a:srgbClr val="00B05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1" name="Picture 240">
                  <a:extLst>
                    <a:ext uri="{FF2B5EF4-FFF2-40B4-BE49-F238E27FC236}">
                      <a16:creationId xmlns:a16="http://schemas.microsoft.com/office/drawing/2014/main" id="{D1DF5640-A7AA-1B38-772C-A8FD1C6333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09671" y="727866"/>
                  <a:ext cx="916078" cy="838004"/>
                </a:xfrm>
                <a:prstGeom prst="rect">
                  <a:avLst/>
                </a:prstGeom>
              </p:spPr>
            </p:pic>
            <p:grpSp>
              <p:nvGrpSpPr>
                <p:cNvPr id="242" name="Group 241">
                  <a:extLst>
                    <a:ext uri="{FF2B5EF4-FFF2-40B4-BE49-F238E27FC236}">
                      <a16:creationId xmlns:a16="http://schemas.microsoft.com/office/drawing/2014/main" id="{A330B29A-ABB1-EEFE-653C-67226F51FEBA}"/>
                    </a:ext>
                  </a:extLst>
                </p:cNvPr>
                <p:cNvGrpSpPr/>
                <p:nvPr/>
              </p:nvGrpSpPr>
              <p:grpSpPr>
                <a:xfrm>
                  <a:off x="2334460" y="1454849"/>
                  <a:ext cx="1111250" cy="1111250"/>
                  <a:chOff x="2422975" y="2081060"/>
                  <a:chExt cx="914400" cy="914400"/>
                </a:xfrm>
              </p:grpSpPr>
              <p:pic>
                <p:nvPicPr>
                  <p:cNvPr id="243" name="Graphic 242" descr="Database outline">
                    <a:extLst>
                      <a:ext uri="{FF2B5EF4-FFF2-40B4-BE49-F238E27FC236}">
                        <a16:creationId xmlns:a16="http://schemas.microsoft.com/office/drawing/2014/main" id="{9B241909-6605-A6B8-B127-4882C25E7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22975" y="208106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4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E88E8DBF-842A-E0C9-C66F-C98B46D82102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2646928" y="2393538"/>
                    <a:ext cx="482541" cy="3536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B19B1F3C-1DE1-6964-4DD6-8C8237CF42D3}"/>
                  </a:ext>
                </a:extLst>
              </p:cNvPr>
              <p:cNvGrpSpPr/>
              <p:nvPr/>
            </p:nvGrpSpPr>
            <p:grpSpPr>
              <a:xfrm>
                <a:off x="4802426" y="1257785"/>
                <a:ext cx="759948" cy="771078"/>
                <a:chOff x="3277591" y="789158"/>
                <a:chExt cx="2088554" cy="2119142"/>
              </a:xfrm>
            </p:grpSpPr>
            <p:sp>
              <p:nvSpPr>
                <p:cNvPr id="235" name="Hexagon 234">
                  <a:extLst>
                    <a:ext uri="{FF2B5EF4-FFF2-40B4-BE49-F238E27FC236}">
                      <a16:creationId xmlns:a16="http://schemas.microsoft.com/office/drawing/2014/main" id="{75AD4D05-9429-B681-ADF2-9AEA3F310F4F}"/>
                    </a:ext>
                  </a:extLst>
                </p:cNvPr>
                <p:cNvSpPr/>
                <p:nvPr/>
              </p:nvSpPr>
              <p:spPr>
                <a:xfrm>
                  <a:off x="3277591" y="1235233"/>
                  <a:ext cx="2011429" cy="1673067"/>
                </a:xfrm>
                <a:prstGeom prst="hexagon">
                  <a:avLst/>
                </a:prstGeom>
                <a:noFill/>
                <a:ln w="38100">
                  <a:solidFill>
                    <a:srgbClr val="0070C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39E883BE-F605-7AEA-4194-05A9B746D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0068" y="789158"/>
                  <a:ext cx="916077" cy="838003"/>
                </a:xfrm>
                <a:prstGeom prst="rect">
                  <a:avLst/>
                </a:prstGeom>
              </p:spPr>
            </p:pic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7C08B6E3-A638-FBD2-14B8-72E68034C2BF}"/>
                    </a:ext>
                  </a:extLst>
                </p:cNvPr>
                <p:cNvGrpSpPr/>
                <p:nvPr/>
              </p:nvGrpSpPr>
              <p:grpSpPr>
                <a:xfrm>
                  <a:off x="3774861" y="1516141"/>
                  <a:ext cx="1111250" cy="1111250"/>
                  <a:chOff x="3608220" y="2131494"/>
                  <a:chExt cx="914400" cy="914400"/>
                </a:xfrm>
              </p:grpSpPr>
              <p:pic>
                <p:nvPicPr>
                  <p:cNvPr id="238" name="Graphic 237" descr="Database outline">
                    <a:extLst>
                      <a:ext uri="{FF2B5EF4-FFF2-40B4-BE49-F238E27FC236}">
                        <a16:creationId xmlns:a16="http://schemas.microsoft.com/office/drawing/2014/main" id="{C4769603-4EF3-2D15-3632-4E26E229A8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39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65FA6790-5CA3-44C3-15D3-13B1D4AD56B6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519063A-90E6-4797-450E-66567DEFC33C}"/>
                  </a:ext>
                </a:extLst>
              </p:cNvPr>
              <p:cNvGrpSpPr/>
              <p:nvPr/>
            </p:nvGrpSpPr>
            <p:grpSpPr>
              <a:xfrm>
                <a:off x="3743528" y="1271249"/>
                <a:ext cx="759948" cy="771078"/>
                <a:chOff x="3277591" y="789158"/>
                <a:chExt cx="2088554" cy="2119142"/>
              </a:xfrm>
            </p:grpSpPr>
            <p:sp>
              <p:nvSpPr>
                <p:cNvPr id="230" name="Hexagon 229">
                  <a:extLst>
                    <a:ext uri="{FF2B5EF4-FFF2-40B4-BE49-F238E27FC236}">
                      <a16:creationId xmlns:a16="http://schemas.microsoft.com/office/drawing/2014/main" id="{5F40243B-CDA9-FA6C-3ABE-582EEFA9CC6D}"/>
                    </a:ext>
                  </a:extLst>
                </p:cNvPr>
                <p:cNvSpPr/>
                <p:nvPr/>
              </p:nvSpPr>
              <p:spPr>
                <a:xfrm>
                  <a:off x="3277591" y="1235233"/>
                  <a:ext cx="2011429" cy="1673067"/>
                </a:xfrm>
                <a:prstGeom prst="hexagon">
                  <a:avLst/>
                </a:prstGeom>
                <a:noFill/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1" name="Picture 230">
                  <a:extLst>
                    <a:ext uri="{FF2B5EF4-FFF2-40B4-BE49-F238E27FC236}">
                      <a16:creationId xmlns:a16="http://schemas.microsoft.com/office/drawing/2014/main" id="{DB00E8CC-ACB0-00C1-A385-011E997B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0068" y="789158"/>
                  <a:ext cx="916077" cy="838003"/>
                </a:xfrm>
                <a:prstGeom prst="rect">
                  <a:avLst/>
                </a:prstGeom>
              </p:spPr>
            </p:pic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D439A1B3-95C0-EF76-606C-F311A3135545}"/>
                    </a:ext>
                  </a:extLst>
                </p:cNvPr>
                <p:cNvGrpSpPr/>
                <p:nvPr/>
              </p:nvGrpSpPr>
              <p:grpSpPr>
                <a:xfrm>
                  <a:off x="3774861" y="1516141"/>
                  <a:ext cx="1111250" cy="1111250"/>
                  <a:chOff x="3608220" y="2131494"/>
                  <a:chExt cx="914400" cy="914400"/>
                </a:xfrm>
              </p:grpSpPr>
              <p:pic>
                <p:nvPicPr>
                  <p:cNvPr id="233" name="Graphic 232" descr="Database outline">
                    <a:extLst>
                      <a:ext uri="{FF2B5EF4-FFF2-40B4-BE49-F238E27FC236}">
                        <a16:creationId xmlns:a16="http://schemas.microsoft.com/office/drawing/2014/main" id="{42F3785F-4EDE-99CE-6F9C-1A4077477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3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C45F141F-082F-7925-8C54-9577DF6CCCF1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9884D506-F500-6AA9-1C0C-77216AE0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29749" y="1805445"/>
              <a:ext cx="298057" cy="321644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5F4E2D0E-0408-8D15-E0E6-0AC0CDA59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77487" y="1774677"/>
              <a:ext cx="298057" cy="321644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1D768ABB-35F7-6D1D-6A76-735CFBE92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82095" y="2640700"/>
              <a:ext cx="298057" cy="321644"/>
            </a:xfrm>
            <a:prstGeom prst="rect">
              <a:avLst/>
            </a:prstGeom>
          </p:spPr>
        </p:pic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1DC30816-166D-02B8-F13B-1C39E24F210B}"/>
                </a:ext>
              </a:extLst>
            </p:cNvPr>
            <p:cNvSpPr/>
            <p:nvPr/>
          </p:nvSpPr>
          <p:spPr>
            <a:xfrm>
              <a:off x="9087683" y="1296399"/>
              <a:ext cx="2476138" cy="2533611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1" name="Graphic 250" descr="Lock with solid fill">
              <a:extLst>
                <a:ext uri="{FF2B5EF4-FFF2-40B4-BE49-F238E27FC236}">
                  <a16:creationId xmlns:a16="http://schemas.microsoft.com/office/drawing/2014/main" id="{6C5226BC-6F74-F42B-9BF7-B1DBC26C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56049" y="2311677"/>
              <a:ext cx="389160" cy="389160"/>
            </a:xfrm>
            <a:prstGeom prst="rect">
              <a:avLst/>
            </a:prstGeom>
          </p:spPr>
        </p:pic>
        <p:pic>
          <p:nvPicPr>
            <p:cNvPr id="252" name="Graphic 251" descr="Lock with solid fill">
              <a:extLst>
                <a:ext uri="{FF2B5EF4-FFF2-40B4-BE49-F238E27FC236}">
                  <a16:creationId xmlns:a16="http://schemas.microsoft.com/office/drawing/2014/main" id="{BCC204A3-C0D3-4660-6879-58EDA199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10950" y="3182793"/>
              <a:ext cx="389160" cy="389160"/>
            </a:xfrm>
            <a:prstGeom prst="rect">
              <a:avLst/>
            </a:prstGeom>
          </p:spPr>
        </p:pic>
        <p:pic>
          <p:nvPicPr>
            <p:cNvPr id="253" name="Graphic 252" descr="Lock with solid fill">
              <a:extLst>
                <a:ext uri="{FF2B5EF4-FFF2-40B4-BE49-F238E27FC236}">
                  <a16:creationId xmlns:a16="http://schemas.microsoft.com/office/drawing/2014/main" id="{177C908D-EE7C-D65A-5742-D65455C8D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957823" y="2315583"/>
              <a:ext cx="389160" cy="38916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449C945-C3B7-F479-033E-CB56B80EDE7D}"/>
                </a:ext>
              </a:extLst>
            </p:cNvPr>
            <p:cNvSpPr txBox="1"/>
            <p:nvPr/>
          </p:nvSpPr>
          <p:spPr>
            <a:xfrm>
              <a:off x="9222241" y="870095"/>
              <a:ext cx="1338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Goal 1b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13" name="Graphic 12" descr="Research with solid fill">
              <a:extLst>
                <a:ext uri="{FF2B5EF4-FFF2-40B4-BE49-F238E27FC236}">
                  <a16:creationId xmlns:a16="http://schemas.microsoft.com/office/drawing/2014/main" id="{FFC50D63-5759-7F03-780F-5554C56D4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51107" y="933442"/>
              <a:ext cx="304942" cy="30494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50F606-C710-824B-1098-D2FF106335BF}"/>
              </a:ext>
            </a:extLst>
          </p:cNvPr>
          <p:cNvGrpSpPr/>
          <p:nvPr/>
        </p:nvGrpSpPr>
        <p:grpSpPr>
          <a:xfrm>
            <a:off x="5294791" y="4289443"/>
            <a:ext cx="2476138" cy="2526541"/>
            <a:chOff x="5294791" y="4289443"/>
            <a:chExt cx="2476138" cy="2526541"/>
          </a:xfrm>
        </p:grpSpPr>
        <p:pic>
          <p:nvPicPr>
            <p:cNvPr id="318" name="Picture 6" descr="Beacon Landing Page | ELIXIR">
              <a:extLst>
                <a:ext uri="{FF2B5EF4-FFF2-40B4-BE49-F238E27FC236}">
                  <a16:creationId xmlns:a16="http://schemas.microsoft.com/office/drawing/2014/main" id="{789E63FF-2120-1D01-3DFD-CCF4954BA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269" y="4481432"/>
              <a:ext cx="2096844" cy="1798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4D2806CC-F371-9768-FF56-7BC44DECC99B}"/>
                </a:ext>
              </a:extLst>
            </p:cNvPr>
            <p:cNvSpPr/>
            <p:nvPr/>
          </p:nvSpPr>
          <p:spPr>
            <a:xfrm>
              <a:off x="5294791" y="4289443"/>
              <a:ext cx="2476138" cy="211135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01C794-94A7-CA53-EFA4-0133BD5AB60B}"/>
                </a:ext>
              </a:extLst>
            </p:cNvPr>
            <p:cNvSpPr txBox="1"/>
            <p:nvPr/>
          </p:nvSpPr>
          <p:spPr>
            <a:xfrm>
              <a:off x="5601854" y="6354319"/>
              <a:ext cx="1338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Goal 3b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39" name="Graphic 38" descr="Gears with solid fill">
              <a:extLst>
                <a:ext uri="{FF2B5EF4-FFF2-40B4-BE49-F238E27FC236}">
                  <a16:creationId xmlns:a16="http://schemas.microsoft.com/office/drawing/2014/main" id="{46C7E019-91D9-A48B-FE07-DD875948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53027" y="6414027"/>
              <a:ext cx="342250" cy="34225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897E0E-9FCB-7788-60F9-B2D7986058E3}"/>
              </a:ext>
            </a:extLst>
          </p:cNvPr>
          <p:cNvGrpSpPr/>
          <p:nvPr/>
        </p:nvGrpSpPr>
        <p:grpSpPr>
          <a:xfrm>
            <a:off x="9535191" y="4992239"/>
            <a:ext cx="1774512" cy="1749105"/>
            <a:chOff x="9535191" y="4992239"/>
            <a:chExt cx="1774512" cy="1749105"/>
          </a:xfrm>
        </p:grpSpPr>
        <p:pic>
          <p:nvPicPr>
            <p:cNvPr id="308" name="Picture 4" descr="Comunica – A knowledge graph querying framework">
              <a:extLst>
                <a:ext uri="{FF2B5EF4-FFF2-40B4-BE49-F238E27FC236}">
                  <a16:creationId xmlns:a16="http://schemas.microsoft.com/office/drawing/2014/main" id="{8D435B15-D582-BC03-FB2B-9AD1E9A2D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6854" y="5004820"/>
              <a:ext cx="437785" cy="4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" name="Graphic 306" descr="Magnifying glass with solid fill">
              <a:extLst>
                <a:ext uri="{FF2B5EF4-FFF2-40B4-BE49-F238E27FC236}">
                  <a16:creationId xmlns:a16="http://schemas.microsoft.com/office/drawing/2014/main" id="{2AE08412-1E09-5CF5-D9D6-37897FFCC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604212" y="4992239"/>
              <a:ext cx="462946" cy="462946"/>
            </a:xfrm>
            <a:prstGeom prst="rect">
              <a:avLst/>
            </a:prstGeom>
          </p:spPr>
        </p:pic>
        <p:sp>
          <p:nvSpPr>
            <p:cNvPr id="309" name="Google Shape;249;g2827a24c40e_2_10">
              <a:extLst>
                <a:ext uri="{FF2B5EF4-FFF2-40B4-BE49-F238E27FC236}">
                  <a16:creationId xmlns:a16="http://schemas.microsoft.com/office/drawing/2014/main" id="{4181F140-26A6-B71B-A690-8BDC960B699E}"/>
                </a:ext>
              </a:extLst>
            </p:cNvPr>
            <p:cNvSpPr/>
            <p:nvPr/>
          </p:nvSpPr>
          <p:spPr>
            <a:xfrm>
              <a:off x="9770109" y="5414043"/>
              <a:ext cx="1184115" cy="665282"/>
            </a:xfrm>
            <a:prstGeom prst="parallelogram">
              <a:avLst>
                <a:gd name="adj" fmla="val 25000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Calibri"/>
                </a:rPr>
                <a:t>Query Engine</a:t>
              </a:r>
              <a:endParaRPr sz="1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D259522C-48D6-4669-EDAC-65170CDCEFE6}"/>
                </a:ext>
              </a:extLst>
            </p:cNvPr>
            <p:cNvSpPr/>
            <p:nvPr/>
          </p:nvSpPr>
          <p:spPr>
            <a:xfrm>
              <a:off x="9535191" y="4992239"/>
              <a:ext cx="1774512" cy="1306961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9A0699-54C9-E38E-0025-7EB17957FE1E}"/>
                </a:ext>
              </a:extLst>
            </p:cNvPr>
            <p:cNvSpPr txBox="1"/>
            <p:nvPr/>
          </p:nvSpPr>
          <p:spPr>
            <a:xfrm>
              <a:off x="9789808" y="6279679"/>
              <a:ext cx="1347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Goal 3a</a:t>
              </a:r>
              <a:endPara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42" name="Graphic 41" descr="Research with solid fill">
              <a:extLst>
                <a:ext uri="{FF2B5EF4-FFF2-40B4-BE49-F238E27FC236}">
                  <a16:creationId xmlns:a16="http://schemas.microsoft.com/office/drawing/2014/main" id="{BF29E1E3-FDCC-2224-E42B-E6D530E43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592738" y="6361956"/>
              <a:ext cx="304942" cy="304942"/>
            </a:xfrm>
            <a:prstGeom prst="rect">
              <a:avLst/>
            </a:prstGeom>
          </p:spPr>
        </p:pic>
      </p:grpSp>
      <p:pic>
        <p:nvPicPr>
          <p:cNvPr id="26" name="Picture 25" descr="A blue hexagon with white text and a dna strand&#10;&#10;Description automatically generated">
            <a:extLst>
              <a:ext uri="{FF2B5EF4-FFF2-40B4-BE49-F238E27FC236}">
                <a16:creationId xmlns:a16="http://schemas.microsoft.com/office/drawing/2014/main" id="{3DD814F6-003F-0B3E-BD83-20FCC18D3BC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010" b="18128"/>
          <a:stretch/>
        </p:blipFill>
        <p:spPr>
          <a:xfrm>
            <a:off x="941050" y="3902613"/>
            <a:ext cx="2993327" cy="285366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176C955-FAC0-60B6-99E3-B9846F445AD8}"/>
              </a:ext>
            </a:extLst>
          </p:cNvPr>
          <p:cNvSpPr txBox="1"/>
          <p:nvPr/>
        </p:nvSpPr>
        <p:spPr>
          <a:xfrm>
            <a:off x="11637818" y="6396335"/>
            <a:ext cx="49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17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3486886" y="3215694"/>
            <a:ext cx="5218228" cy="92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sz="5600" dirty="0">
                <a:latin typeface="KoHo" panose="00000500000000000000" pitchFamily="2" charset="-34"/>
                <a:ea typeface="Yu Gothic Light" panose="020B0300000000000000" pitchFamily="34" charset="-128"/>
                <a:cs typeface="KoHo" panose="00000500000000000000" pitchFamily="2" charset="-34"/>
                <a:sym typeface="Candara"/>
              </a:rPr>
              <a:t>Questions?</a:t>
            </a:r>
            <a:endParaRPr sz="5600" b="0" i="0" u="none" strike="noStrike" cap="none" dirty="0">
              <a:latin typeface="KoHo" panose="00000500000000000000" pitchFamily="2" charset="-34"/>
              <a:ea typeface="Yu Gothic Light" panose="020B0300000000000000" pitchFamily="34" charset="-128"/>
              <a:cs typeface="KoHo" panose="00000500000000000000" pitchFamily="2" charset="-34"/>
              <a:sym typeface="Candara"/>
            </a:endParaRPr>
          </a:p>
        </p:txBody>
      </p:sp>
      <p:pic>
        <p:nvPicPr>
          <p:cNvPr id="3" name="Picture 2" descr="A penguin with a stethoscope and dna&#10;&#10;Description automatically generated">
            <a:extLst>
              <a:ext uri="{FF2B5EF4-FFF2-40B4-BE49-F238E27FC236}">
                <a16:creationId xmlns:a16="http://schemas.microsoft.com/office/drawing/2014/main" id="{85A49EC8-F5B7-1FAD-45FB-09E93C3E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835" y="-383471"/>
            <a:ext cx="3599165" cy="3599165"/>
          </a:xfrm>
          <a:prstGeom prst="rect">
            <a:avLst/>
          </a:prstGeom>
        </p:spPr>
      </p:pic>
      <p:pic>
        <p:nvPicPr>
          <p:cNvPr id="4" name="Google Shape;110;p1" descr="Logo, company name&#10;&#10;Description automatically generated">
            <a:extLst>
              <a:ext uri="{FF2B5EF4-FFF2-40B4-BE49-F238E27FC236}">
                <a16:creationId xmlns:a16="http://schemas.microsoft.com/office/drawing/2014/main" id="{1D5AFB14-90EA-B88C-007B-24D966DBC4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7326" y="59287"/>
            <a:ext cx="2505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1;p1">
            <a:extLst>
              <a:ext uri="{FF2B5EF4-FFF2-40B4-BE49-F238E27FC236}">
                <a16:creationId xmlns:a16="http://schemas.microsoft.com/office/drawing/2014/main" id="{FB85CE33-3C61-51AC-EF25-E856D45EE88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50758"/>
            <a:ext cx="2448109" cy="145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1A76777F-B8ED-3325-6856-D3C22DD1D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180" y="361372"/>
            <a:ext cx="1786270" cy="82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C1E9D-ADA0-5865-AE3A-C1C5E9CCA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72" y="5372597"/>
            <a:ext cx="1408176" cy="1408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814907-CFAC-710D-DCEE-6911D1100EE8}"/>
              </a:ext>
            </a:extLst>
          </p:cNvPr>
          <p:cNvSpPr txBox="1"/>
          <p:nvPr/>
        </p:nvSpPr>
        <p:spPr>
          <a:xfrm>
            <a:off x="232606" y="4849377"/>
            <a:ext cx="1311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oHo" panose="00000500000000000000" pitchFamily="2" charset="-34"/>
                <a:ea typeface="Cambria" panose="02040503050406030204" pitchFamily="18" charset="0"/>
                <a:cs typeface="KoHo" panose="00000500000000000000" pitchFamily="2" charset="-34"/>
              </a:rPr>
              <a:t>Paper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47FB4-39CD-F17B-0B97-A058B4E8D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821" y="5377466"/>
            <a:ext cx="1403307" cy="1403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D4F3F-1198-6953-F559-3BD0D2D5039D}"/>
              </a:ext>
            </a:extLst>
          </p:cNvPr>
          <p:cNvSpPr txBox="1"/>
          <p:nvPr/>
        </p:nvSpPr>
        <p:spPr>
          <a:xfrm>
            <a:off x="10426477" y="4854246"/>
            <a:ext cx="185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oHo" panose="00000500000000000000" pitchFamily="2" charset="-34"/>
                <a:ea typeface="Cambria" panose="02040503050406030204" pitchFamily="18" charset="0"/>
                <a:cs typeface="KoHo" panose="00000500000000000000" pitchFamily="2" charset="-34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60842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65212" y="4201"/>
            <a:ext cx="260381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Outline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274567" y="2717436"/>
            <a:ext cx="17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Goals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B8EF7-6EEE-4BF2-4A8E-D2F212EDA38A}"/>
              </a:ext>
            </a:extLst>
          </p:cNvPr>
          <p:cNvSpPr txBox="1"/>
          <p:nvPr/>
        </p:nvSpPr>
        <p:spPr>
          <a:xfrm>
            <a:off x="274567" y="4018505"/>
            <a:ext cx="17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How?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D8D76-0FE9-AC97-DB41-0F50B714F872}"/>
              </a:ext>
            </a:extLst>
          </p:cNvPr>
          <p:cNvSpPr txBox="1"/>
          <p:nvPr/>
        </p:nvSpPr>
        <p:spPr>
          <a:xfrm>
            <a:off x="274567" y="1416367"/>
            <a:ext cx="2486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Why?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ED033C-2138-32A7-B424-80D18B0D5DFA}"/>
              </a:ext>
            </a:extLst>
          </p:cNvPr>
          <p:cNvCxnSpPr>
            <a:cxnSpLocks/>
          </p:cNvCxnSpPr>
          <p:nvPr/>
        </p:nvCxnSpPr>
        <p:spPr>
          <a:xfrm>
            <a:off x="123817" y="783901"/>
            <a:ext cx="2486603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375719-7CD0-DA86-D931-336849658538}"/>
              </a:ext>
            </a:extLst>
          </p:cNvPr>
          <p:cNvCxnSpPr>
            <a:cxnSpLocks/>
          </p:cNvCxnSpPr>
          <p:nvPr/>
        </p:nvCxnSpPr>
        <p:spPr>
          <a:xfrm>
            <a:off x="3207095" y="919254"/>
            <a:ext cx="0" cy="548734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1161E7-D63D-A7FD-24FC-D83DFE7313B6}"/>
              </a:ext>
            </a:extLst>
          </p:cNvPr>
          <p:cNvGrpSpPr/>
          <p:nvPr/>
        </p:nvGrpSpPr>
        <p:grpSpPr>
          <a:xfrm>
            <a:off x="3842437" y="4061294"/>
            <a:ext cx="7844627" cy="615553"/>
            <a:chOff x="3049096" y="2953003"/>
            <a:chExt cx="5883470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C7FF54-0393-0CBE-CD24-F523A6E501E2}"/>
                </a:ext>
              </a:extLst>
            </p:cNvPr>
            <p:cNvSpPr txBox="1"/>
            <p:nvPr/>
          </p:nvSpPr>
          <p:spPr>
            <a:xfrm>
              <a:off x="3680186" y="2953003"/>
              <a:ext cx="525238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Ph.D. plan introduction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pic>
          <p:nvPicPr>
            <p:cNvPr id="28" name="Graphic 27" descr="Workflow with solid fill">
              <a:extLst>
                <a:ext uri="{FF2B5EF4-FFF2-40B4-BE49-F238E27FC236}">
                  <a16:creationId xmlns:a16="http://schemas.microsoft.com/office/drawing/2014/main" id="{5DDE38F4-118E-5F5C-C684-7BBAEAFA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49096" y="2953003"/>
              <a:ext cx="461665" cy="46166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C28A28-AF31-664C-BB13-356CBC3A1AEE}"/>
              </a:ext>
            </a:extLst>
          </p:cNvPr>
          <p:cNvGrpSpPr/>
          <p:nvPr/>
        </p:nvGrpSpPr>
        <p:grpSpPr>
          <a:xfrm>
            <a:off x="3842437" y="1416367"/>
            <a:ext cx="7707878" cy="615735"/>
            <a:chOff x="3049028" y="781050"/>
            <a:chExt cx="5780909" cy="4618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BBAD4F-CB13-E8C4-9A31-81F4117F48C0}"/>
                </a:ext>
              </a:extLst>
            </p:cNvPr>
            <p:cNvSpPr txBox="1"/>
            <p:nvPr/>
          </p:nvSpPr>
          <p:spPr>
            <a:xfrm>
              <a:off x="3680186" y="781118"/>
              <a:ext cx="5149751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 + Semanic Web?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A6DC97-0946-650C-DEA0-BBC4E3D385BA}"/>
                </a:ext>
              </a:extLst>
            </p:cNvPr>
            <p:cNvGrpSpPr/>
            <p:nvPr/>
          </p:nvGrpSpPr>
          <p:grpSpPr>
            <a:xfrm>
              <a:off x="3049028" y="781050"/>
              <a:ext cx="461801" cy="461801"/>
              <a:chOff x="3608220" y="2131494"/>
              <a:chExt cx="914400" cy="914400"/>
            </a:xfrm>
          </p:grpSpPr>
          <p:pic>
            <p:nvPicPr>
              <p:cNvPr id="36" name="Graphic 35" descr="Database outline">
                <a:extLst>
                  <a:ext uri="{FF2B5EF4-FFF2-40B4-BE49-F238E27FC236}">
                    <a16:creationId xmlns:a16="http://schemas.microsoft.com/office/drawing/2014/main" id="{DB9A6471-D8F4-5F18-F1CB-5E119BBB1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08220" y="21314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03B2B802-A140-26C6-64D2-75DA1A29ACD4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2696133">
                <a:off x="3832171" y="2443971"/>
                <a:ext cx="482541" cy="353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A06A64-5E10-DBC0-906E-84D3848EAD5B}"/>
              </a:ext>
            </a:extLst>
          </p:cNvPr>
          <p:cNvSpPr txBox="1"/>
          <p:nvPr/>
        </p:nvSpPr>
        <p:spPr>
          <a:xfrm>
            <a:off x="274567" y="5301382"/>
            <a:ext cx="178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Impacts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A099C3-2A94-24E2-3BB6-56B57F6C7BD1}"/>
              </a:ext>
            </a:extLst>
          </p:cNvPr>
          <p:cNvGrpSpPr/>
          <p:nvPr/>
        </p:nvGrpSpPr>
        <p:grpSpPr>
          <a:xfrm>
            <a:off x="3863493" y="2557731"/>
            <a:ext cx="8053941" cy="755836"/>
            <a:chOff x="3863493" y="2557731"/>
            <a:chExt cx="8053941" cy="7558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16D675-402C-7E42-62CB-BE16A998305E}"/>
                </a:ext>
              </a:extLst>
            </p:cNvPr>
            <p:cNvSpPr txBox="1"/>
            <p:nvPr/>
          </p:nvSpPr>
          <p:spPr>
            <a:xfrm>
              <a:off x="4718900" y="2728792"/>
              <a:ext cx="7198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Reshape how genomic data is stored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3D17C2-F724-83AD-BC81-1D7FAAD655DA}"/>
                </a:ext>
              </a:extLst>
            </p:cNvPr>
            <p:cNvGrpSpPr/>
            <p:nvPr/>
          </p:nvGrpSpPr>
          <p:grpSpPr>
            <a:xfrm>
              <a:off x="3863493" y="2557731"/>
              <a:ext cx="638178" cy="755836"/>
              <a:chOff x="237928" y="2706407"/>
              <a:chExt cx="858791" cy="1017122"/>
            </a:xfrm>
          </p:grpSpPr>
          <p:pic>
            <p:nvPicPr>
              <p:cNvPr id="21" name="Google Shape;172;p26" descr="20+ Free Gene Icon &amp; Dna Images - Pixabay">
                <a:extLst>
                  <a:ext uri="{FF2B5EF4-FFF2-40B4-BE49-F238E27FC236}">
                    <a16:creationId xmlns:a16="http://schemas.microsoft.com/office/drawing/2014/main" id="{D1C57253-B1DD-63FE-850E-024A009C5CD0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2341187">
                <a:off x="341279" y="3157168"/>
                <a:ext cx="512295" cy="37541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8C515EF-E523-CFF1-7486-B1D189A96DFB}"/>
                  </a:ext>
                </a:extLst>
              </p:cNvPr>
              <p:cNvGrpSpPr/>
              <p:nvPr/>
            </p:nvGrpSpPr>
            <p:grpSpPr>
              <a:xfrm>
                <a:off x="237928" y="2706407"/>
                <a:ext cx="858791" cy="1017122"/>
                <a:chOff x="237928" y="2706407"/>
                <a:chExt cx="858791" cy="1017122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A5D0F269-D0FA-1D42-A255-201B1D2AB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8465" y="2706407"/>
                  <a:ext cx="408254" cy="440562"/>
                </a:xfrm>
                <a:prstGeom prst="rect">
                  <a:avLst/>
                </a:prstGeom>
              </p:spPr>
            </p:pic>
            <p:pic>
              <p:nvPicPr>
                <p:cNvPr id="25" name="Graphic 24" descr="Database outline">
                  <a:extLst>
                    <a:ext uri="{FF2B5EF4-FFF2-40B4-BE49-F238E27FC236}">
                      <a16:creationId xmlns:a16="http://schemas.microsoft.com/office/drawing/2014/main" id="{3373206C-AF49-FFAC-EA46-9ADD9B6E24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928" y="2938588"/>
                  <a:ext cx="784941" cy="78494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6BA9C8-ABD3-AE96-C4A3-86D790C586C7}"/>
              </a:ext>
            </a:extLst>
          </p:cNvPr>
          <p:cNvSpPr txBox="1"/>
          <p:nvPr/>
        </p:nvSpPr>
        <p:spPr>
          <a:xfrm>
            <a:off x="11740195" y="6396335"/>
            <a:ext cx="39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B98C16-1987-A0E4-2782-71F9C6163463}"/>
              </a:ext>
            </a:extLst>
          </p:cNvPr>
          <p:cNvGrpSpPr/>
          <p:nvPr/>
        </p:nvGrpSpPr>
        <p:grpSpPr>
          <a:xfrm>
            <a:off x="3786572" y="5247095"/>
            <a:ext cx="7100693" cy="693348"/>
            <a:chOff x="3786572" y="5247095"/>
            <a:chExt cx="7100693" cy="6933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19EE8A-C26D-4A79-18AE-2B83C2E68F3A}"/>
                </a:ext>
              </a:extLst>
            </p:cNvPr>
            <p:cNvSpPr txBox="1"/>
            <p:nvPr/>
          </p:nvSpPr>
          <p:spPr>
            <a:xfrm>
              <a:off x="4718898" y="5301382"/>
              <a:ext cx="6168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Deliverables and goals</a:t>
              </a:r>
            </a:p>
          </p:txBody>
        </p:sp>
        <p:pic>
          <p:nvPicPr>
            <p:cNvPr id="4" name="Picture 3" descr="A blue hexagon with white text and a dna strand&#10;&#10;Description automatically generated">
              <a:extLst>
                <a:ext uri="{FF2B5EF4-FFF2-40B4-BE49-F238E27FC236}">
                  <a16:creationId xmlns:a16="http://schemas.microsoft.com/office/drawing/2014/main" id="{F20A0B8A-CD63-22C1-4C40-5300492C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7010" b="18128"/>
            <a:stretch/>
          </p:blipFill>
          <p:spPr>
            <a:xfrm>
              <a:off x="3786572" y="5247095"/>
              <a:ext cx="727282" cy="693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8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6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/>
          <p:nvPr/>
        </p:nvSpPr>
        <p:spPr>
          <a:xfrm>
            <a:off x="70484" y="66675"/>
            <a:ext cx="9465401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dirty="0">
                <a:latin typeface="Century Gothic" panose="020B0502020202020204" pitchFamily="34" charset="0"/>
                <a:ea typeface="Arial"/>
                <a:cs typeface="Arial"/>
                <a:sym typeface="Corbel"/>
              </a:rPr>
              <a:t>Thoughts about a solution </a:t>
            </a:r>
            <a:endParaRPr sz="1400" b="0" i="0" u="none" strike="noStrike" cap="none" dirty="0"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383347" y="1381516"/>
            <a:ext cx="9766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Large knowledge graph traversal is not a trivial querying problem</a:t>
            </a:r>
          </a:p>
        </p:txBody>
      </p:sp>
      <p:sp>
        <p:nvSpPr>
          <p:cNvPr id="4" name="Google Shape;268;p6">
            <a:extLst>
              <a:ext uri="{FF2B5EF4-FFF2-40B4-BE49-F238E27FC236}">
                <a16:creationId xmlns:a16="http://schemas.microsoft.com/office/drawing/2014/main" id="{01B7668B-7126-080E-3B58-892CAE708B1E}"/>
              </a:ext>
            </a:extLst>
          </p:cNvPr>
          <p:cNvSpPr txBox="1"/>
          <p:nvPr/>
        </p:nvSpPr>
        <p:spPr>
          <a:xfrm>
            <a:off x="383347" y="2386456"/>
            <a:ext cx="976620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Current ideas for achieving “good” performance: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Genomic linked data structure leveraging</a:t>
            </a:r>
          </a:p>
          <a:p>
            <a:pPr marL="914400" lvl="1" indent="-457200">
              <a:buClr>
                <a:srgbClr val="000000"/>
              </a:buClr>
              <a:buSzPts val="2200"/>
              <a:buFont typeface="Courier New" panose="02070309020205020404" pitchFamily="49" charset="0"/>
              <a:buChar char="o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Gene locus / quality filtering / etc.</a:t>
            </a: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Search caching in query engine</a:t>
            </a: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342900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Pre-computed summaries / indexes for more efficient data “location” determination</a:t>
            </a:r>
            <a:endParaRPr sz="2600" dirty="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096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D457BA-1BCB-8F72-E235-CE5A861E8699}"/>
              </a:ext>
            </a:extLst>
          </p:cNvPr>
          <p:cNvGrpSpPr/>
          <p:nvPr/>
        </p:nvGrpSpPr>
        <p:grpSpPr>
          <a:xfrm>
            <a:off x="6096001" y="1808324"/>
            <a:ext cx="6110313" cy="2439247"/>
            <a:chOff x="272729" y="766200"/>
            <a:chExt cx="5478514" cy="2169793"/>
          </a:xfrm>
        </p:grpSpPr>
        <p:pic>
          <p:nvPicPr>
            <p:cNvPr id="68" name="Google Shape;6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970" y="766200"/>
              <a:ext cx="5407273" cy="202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A4C9A7-10B6-DCEC-2733-59B948B68064}"/>
                </a:ext>
              </a:extLst>
            </p:cNvPr>
            <p:cNvSpPr txBox="1"/>
            <p:nvPr/>
          </p:nvSpPr>
          <p:spPr>
            <a:xfrm>
              <a:off x="272729" y="2744348"/>
              <a:ext cx="1718123" cy="19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161616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10.31887/DCNS.2016.18.3/</a:t>
              </a:r>
              <a:r>
                <a:rPr lang="en-US" sz="800" dirty="0" err="1">
                  <a:solidFill>
                    <a:srgbClr val="161616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jkrier</a:t>
              </a:r>
              <a:endParaRPr lang="en-US" sz="800" dirty="0">
                <a:solidFill>
                  <a:srgbClr val="161616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1762620" y="28149"/>
            <a:ext cx="866676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Sequencing in Health Care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8EF77C-0BB8-13B8-E706-B18C5DBAF670}"/>
              </a:ext>
            </a:extLst>
          </p:cNvPr>
          <p:cNvCxnSpPr>
            <a:cxnSpLocks/>
          </p:cNvCxnSpPr>
          <p:nvPr/>
        </p:nvCxnSpPr>
        <p:spPr>
          <a:xfrm>
            <a:off x="6096000" y="986611"/>
            <a:ext cx="0" cy="548734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280554" y="949663"/>
            <a:ext cx="5569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Sequence Generation Costs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84242-D9DB-8850-8A62-E034006F7C58}"/>
              </a:ext>
            </a:extLst>
          </p:cNvPr>
          <p:cNvSpPr txBox="1"/>
          <p:nvPr/>
        </p:nvSpPr>
        <p:spPr>
          <a:xfrm>
            <a:off x="8200934" y="949663"/>
            <a:ext cx="2311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Use-cases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694944" y="796681"/>
            <a:ext cx="10460736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435DF4-C94F-8133-9EB0-94A34F4263A5}"/>
              </a:ext>
            </a:extLst>
          </p:cNvPr>
          <p:cNvGrpSpPr/>
          <p:nvPr/>
        </p:nvGrpSpPr>
        <p:grpSpPr>
          <a:xfrm>
            <a:off x="1" y="1668728"/>
            <a:ext cx="6105865" cy="3489766"/>
            <a:chOff x="-55105" y="1285657"/>
            <a:chExt cx="4579399" cy="2617325"/>
          </a:xfrm>
        </p:grpSpPr>
        <p:pic>
          <p:nvPicPr>
            <p:cNvPr id="1026" name="Picture 2" descr="Graph: Sequencing Cost Per Genome">
              <a:extLst>
                <a:ext uri="{FF2B5EF4-FFF2-40B4-BE49-F238E27FC236}">
                  <a16:creationId xmlns:a16="http://schemas.microsoft.com/office/drawing/2014/main" id="{D1BB801B-2D77-AE35-B058-96D138AE9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991" y="1285657"/>
              <a:ext cx="4460755" cy="2510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1AD2A9-B5BC-62EA-7087-57DEBD7EA3CD}"/>
                </a:ext>
              </a:extLst>
            </p:cNvPr>
            <p:cNvSpPr txBox="1"/>
            <p:nvPr/>
          </p:nvSpPr>
          <p:spPr>
            <a:xfrm>
              <a:off x="-55105" y="3741399"/>
              <a:ext cx="4579399" cy="1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rgbClr val="161616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Wetterstrand</a:t>
              </a:r>
              <a:r>
                <a:rPr lang="en-US" sz="800" dirty="0">
                  <a:solidFill>
                    <a:srgbClr val="161616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 KA. Accessed 12/04/24.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E589768-3781-D1DF-FF51-9EBDF60E1E8D}"/>
              </a:ext>
            </a:extLst>
          </p:cNvPr>
          <p:cNvSpPr txBox="1"/>
          <p:nvPr/>
        </p:nvSpPr>
        <p:spPr>
          <a:xfrm>
            <a:off x="0" y="5260044"/>
            <a:ext cx="614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Currently getting close to $100 per genome</a:t>
            </a:r>
            <a:r>
              <a:rPr lang="en" sz="24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4</a:t>
            </a:r>
            <a:endParaRPr lang="en-US" sz="24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9EC8FB-EEA2-BA94-A701-DC2B9758E816}"/>
              </a:ext>
            </a:extLst>
          </p:cNvPr>
          <p:cNvSpPr txBox="1"/>
          <p:nvPr/>
        </p:nvSpPr>
        <p:spPr>
          <a:xfrm>
            <a:off x="6255130" y="4922914"/>
            <a:ext cx="5956065" cy="169257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Examples include:</a:t>
            </a:r>
          </a:p>
          <a:p>
            <a:pPr marL="380990" indent="-38099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2133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Medication prescription (pharmacogenomics)</a:t>
            </a:r>
          </a:p>
          <a:p>
            <a:pPr marL="380990" indent="-38099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2133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Genetic disease screening</a:t>
            </a:r>
          </a:p>
          <a:p>
            <a:pPr marL="380990" indent="-380990">
              <a:buClr>
                <a:schemeClr val="tx1"/>
              </a:buClr>
              <a:buSzPct val="60000"/>
              <a:buFont typeface="Wingdings" pitchFamily="2" charset="2"/>
              <a:buChar char="Ø"/>
            </a:pPr>
            <a:r>
              <a:rPr lang="en-US" sz="2133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Cancer diagnosis &amp; treatment</a:t>
            </a:r>
          </a:p>
          <a:p>
            <a:endParaRPr lang="en-US" sz="2400" baseline="300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5" name="Google Shape;199;p28">
            <a:extLst>
              <a:ext uri="{FF2B5EF4-FFF2-40B4-BE49-F238E27FC236}">
                <a16:creationId xmlns:a16="http://schemas.microsoft.com/office/drawing/2014/main" id="{1BBBC6AF-1595-4D9C-F4E8-551B73E6E596}"/>
              </a:ext>
            </a:extLst>
          </p:cNvPr>
          <p:cNvSpPr txBox="1"/>
          <p:nvPr/>
        </p:nvSpPr>
        <p:spPr>
          <a:xfrm>
            <a:off x="-171362" y="5879713"/>
            <a:ext cx="59030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Per-base cost of sequencing has been dropping by half every ~5 months</a:t>
            </a:r>
            <a:endParaRPr sz="1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Per-base cost of sequence data storage is dropping by half every ~14 months</a:t>
            </a:r>
            <a:endParaRPr sz="1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0786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5" grpId="0"/>
      <p:bldP spid="27" grpId="0"/>
      <p:bldP spid="5" grpId="0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70484" y="66676"/>
            <a:ext cx="7054215" cy="59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Personalized Medicine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grpSp>
        <p:nvGrpSpPr>
          <p:cNvPr id="150" name="Google Shape;150;p25"/>
          <p:cNvGrpSpPr/>
          <p:nvPr/>
        </p:nvGrpSpPr>
        <p:grpSpPr>
          <a:xfrm>
            <a:off x="6306639" y="2628995"/>
            <a:ext cx="5885362" cy="4229005"/>
            <a:chOff x="8390150" y="4018731"/>
            <a:chExt cx="4953727" cy="3559567"/>
          </a:xfrm>
        </p:grpSpPr>
        <p:pic>
          <p:nvPicPr>
            <p:cNvPr id="151" name="Google Shape;151;p25" descr="empowering personalized medicine | precision drug therap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90150" y="4018731"/>
              <a:ext cx="4172017" cy="299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5"/>
            <p:cNvSpPr txBox="1"/>
            <p:nvPr/>
          </p:nvSpPr>
          <p:spPr>
            <a:xfrm>
              <a:off x="11395604" y="7422898"/>
              <a:ext cx="1948273" cy="1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https://alphagenomix.com/empowering-personalized-medicine/</a:t>
              </a:r>
              <a:endParaRPr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5"/>
          <p:cNvSpPr txBox="1"/>
          <p:nvPr/>
        </p:nvSpPr>
        <p:spPr>
          <a:xfrm>
            <a:off x="110790" y="1942303"/>
            <a:ext cx="955699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Personalized Medicine = Medical care informed by an individual’s genetic profile</a:t>
            </a: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51200" y="3388066"/>
            <a:ext cx="594480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Examples:</a:t>
            </a: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Drug prescription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diagnosis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Cancer therapy development and targeting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rbel"/>
              <a:buChar char="•"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Genetic disease screening</a:t>
            </a: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53;p25">
            <a:extLst>
              <a:ext uri="{FF2B5EF4-FFF2-40B4-BE49-F238E27FC236}">
                <a16:creationId xmlns:a16="http://schemas.microsoft.com/office/drawing/2014/main" id="{C56E1685-20F1-3BA6-C7D9-F1150BBBCEF6}"/>
              </a:ext>
            </a:extLst>
          </p:cNvPr>
          <p:cNvSpPr txBox="1"/>
          <p:nvPr/>
        </p:nvSpPr>
        <p:spPr>
          <a:xfrm>
            <a:off x="110791" y="965551"/>
            <a:ext cx="677348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All human diseases are influenced by genetics</a:t>
            </a:r>
            <a:endParaRPr sz="22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3" name="Google Shape;152;p25">
            <a:extLst>
              <a:ext uri="{FF2B5EF4-FFF2-40B4-BE49-F238E27FC236}">
                <a16:creationId xmlns:a16="http://schemas.microsoft.com/office/drawing/2014/main" id="{331D0813-102E-871F-786E-1B83FAB32895}"/>
              </a:ext>
            </a:extLst>
          </p:cNvPr>
          <p:cNvSpPr txBox="1"/>
          <p:nvPr/>
        </p:nvSpPr>
        <p:spPr>
          <a:xfrm>
            <a:off x="0" y="6673374"/>
            <a:ext cx="2314680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Jackson et al. Essays Biochem.3 Dec 2018. 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3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27a24c40e_2_28"/>
          <p:cNvSpPr txBox="1"/>
          <p:nvPr/>
        </p:nvSpPr>
        <p:spPr>
          <a:xfrm>
            <a:off x="70485" y="66676"/>
            <a:ext cx="9509039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latin typeface="Century Gothic" panose="020B0502020202020204" pitchFamily="34" charset="0"/>
                <a:ea typeface="Corbel"/>
                <a:cs typeface="Corbel"/>
                <a:sym typeface="Corbel"/>
              </a:rPr>
              <a:t>Sequencing and Storage Costs</a:t>
            </a:r>
            <a:endParaRPr sz="4800" b="0" i="0" u="none" strike="noStrike" cap="none" dirty="0">
              <a:latin typeface="Century Gothic" panose="020B0502020202020204" pitchFamily="34" charset="0"/>
              <a:ea typeface="Corbel"/>
              <a:cs typeface="Corbel"/>
              <a:sym typeface="Corbel"/>
            </a:endParaRPr>
          </a:p>
        </p:txBody>
      </p:sp>
      <p:sp>
        <p:nvSpPr>
          <p:cNvPr id="205" name="Google Shape;205;g2827a24c40e_2_28"/>
          <p:cNvSpPr txBox="1"/>
          <p:nvPr/>
        </p:nvSpPr>
        <p:spPr>
          <a:xfrm>
            <a:off x="428048" y="1810560"/>
            <a:ext cx="110286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By 2025, it is projected that human genome sequence storage will surpass cumulative data stored from social media platforms</a:t>
            </a:r>
            <a:endParaRPr sz="3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06" name="Google Shape;206;g2827a24c40e_2_28"/>
          <p:cNvSpPr txBox="1"/>
          <p:nvPr/>
        </p:nvSpPr>
        <p:spPr>
          <a:xfrm>
            <a:off x="8522100" y="6647802"/>
            <a:ext cx="3669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Candara"/>
                <a:ea typeface="Candara"/>
                <a:cs typeface="Candara"/>
                <a:sym typeface="Candara"/>
              </a:rPr>
              <a:t>Stevens et al. 2015. </a:t>
            </a:r>
            <a:r>
              <a:rPr lang="en-US" sz="800" dirty="0">
                <a:solidFill>
                  <a:srgbClr val="202020"/>
                </a:solidFill>
                <a:uFill>
                  <a:noFill/>
                </a:u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https://doi.org/10.1371/journal.pbio.1002195</a:t>
            </a:r>
            <a:endParaRPr sz="800" dirty="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026" name="Picture 2" descr="Social Media Icon PNG vector in SVG, PDF, AI, CDR format">
            <a:extLst>
              <a:ext uri="{FF2B5EF4-FFF2-40B4-BE49-F238E27FC236}">
                <a16:creationId xmlns:a16="http://schemas.microsoft.com/office/drawing/2014/main" id="{BEECAAD4-18C0-D5F7-316B-9D2F9333D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7" t="33140" r="25687" b="34897"/>
          <a:stretch/>
        </p:blipFill>
        <p:spPr bwMode="auto">
          <a:xfrm>
            <a:off x="2780802" y="4268192"/>
            <a:ext cx="1432874" cy="10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0C2D949-72AF-BDCE-AD94-9120BDBA1892}"/>
              </a:ext>
            </a:extLst>
          </p:cNvPr>
          <p:cNvGrpSpPr/>
          <p:nvPr/>
        </p:nvGrpSpPr>
        <p:grpSpPr>
          <a:xfrm>
            <a:off x="8045785" y="3827836"/>
            <a:ext cx="1533739" cy="1895740"/>
            <a:chOff x="8640589" y="3631501"/>
            <a:chExt cx="1533739" cy="1895740"/>
          </a:xfrm>
        </p:grpSpPr>
        <p:pic>
          <p:nvPicPr>
            <p:cNvPr id="14" name="Picture 13" descr="A black and white circular object&#10;&#10;Description automatically generated">
              <a:extLst>
                <a:ext uri="{FF2B5EF4-FFF2-40B4-BE49-F238E27FC236}">
                  <a16:creationId xmlns:a16="http://schemas.microsoft.com/office/drawing/2014/main" id="{A5B080F0-945A-E5EA-D285-5D9D2630E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0589" y="3631501"/>
              <a:ext cx="1533739" cy="1895740"/>
            </a:xfrm>
            <a:prstGeom prst="rect">
              <a:avLst/>
            </a:prstGeom>
          </p:spPr>
        </p:pic>
        <p:pic>
          <p:nvPicPr>
            <p:cNvPr id="4" name="Google Shape;219;p3" descr="20+ Free Gene Icon &amp; Dna Images - Pixabay">
              <a:extLst>
                <a:ext uri="{FF2B5EF4-FFF2-40B4-BE49-F238E27FC236}">
                  <a16:creationId xmlns:a16="http://schemas.microsoft.com/office/drawing/2014/main" id="{F83D6D04-F36F-F090-AFB8-1CC9A91294C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744861">
              <a:off x="8725100" y="4098785"/>
              <a:ext cx="1364715" cy="100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205;g2827a24c40e_2_28">
            <a:extLst>
              <a:ext uri="{FF2B5EF4-FFF2-40B4-BE49-F238E27FC236}">
                <a16:creationId xmlns:a16="http://schemas.microsoft.com/office/drawing/2014/main" id="{F7F572AB-4DEA-2A2E-3479-368D0721F753}"/>
              </a:ext>
            </a:extLst>
          </p:cNvPr>
          <p:cNvSpPr txBox="1"/>
          <p:nvPr/>
        </p:nvSpPr>
        <p:spPr>
          <a:xfrm flipH="1">
            <a:off x="5942348" y="4421783"/>
            <a:ext cx="3090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orbel"/>
                <a:ea typeface="Corbel"/>
                <a:cs typeface="Corbel"/>
                <a:sym typeface="Corbel"/>
              </a:rPr>
              <a:t>&lt;</a:t>
            </a:r>
            <a:endParaRPr sz="4000" b="1" dirty="0"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93012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/>
        </p:nvSpPr>
        <p:spPr>
          <a:xfrm>
            <a:off x="0" y="0"/>
            <a:ext cx="5415915" cy="67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000" b="0" i="0" u="none" strike="noStrike" cap="none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Sequencing Storage</a:t>
            </a:r>
            <a:endParaRPr sz="4000" b="0" i="0" u="none" strike="noStrike" cap="none" dirty="0">
              <a:latin typeface="Constantia" panose="02030602050306030303" pitchFamily="18" charset="0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0" y="616697"/>
            <a:ext cx="8661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The human genome	 	=	 ~3 billion base pairs</a:t>
            </a:r>
            <a:endParaRPr sz="2600" b="1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0" y="1097023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3 billion letters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~700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Representative of a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single strand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of the whole human genome sequence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E.g. : …ATGCCGTAAACAGATGTCA …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2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TXT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pic>
        <p:nvPicPr>
          <p:cNvPr id="187" name="Google Shape;187;p27" descr="20+ Free Gene Icon &amp; Dna Images - Pixab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562" y="476382"/>
            <a:ext cx="1138518" cy="8343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0" y="2535981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Raw human whole genome sequence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~200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hole genome sequences typically have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&gt;=30x coverage at each base position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. (i.e.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each base of the genome is represented in the sequence file a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&gt;=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30 times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)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FASTQ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0" y="5413896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genome variant file (list of mutations)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~125 megabytes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Individual humans only exhibit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~0.1% variation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comparatively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(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~3 million mutations).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ariant file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records those differences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i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n one individual’s genome compared to the “normal” reference genome. </a:t>
            </a:r>
            <a:endParaRPr sz="2000" i="0" u="none" strike="noStrike" cap="none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Format: </a:t>
            </a:r>
            <a:r>
              <a:rPr lang="en-US" sz="2000" i="1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VCF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</a:t>
            </a:r>
            <a:endParaRPr sz="200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  <p:sp>
        <p:nvSpPr>
          <p:cNvPr id="2" name="Google Shape;188;p27">
            <a:extLst>
              <a:ext uri="{FF2B5EF4-FFF2-40B4-BE49-F238E27FC236}">
                <a16:creationId xmlns:a16="http://schemas.microsoft.com/office/drawing/2014/main" id="{C1F06AAD-D25C-5E4E-37FF-15B3B50EAE6C}"/>
              </a:ext>
            </a:extLst>
          </p:cNvPr>
          <p:cNvSpPr txBox="1"/>
          <p:nvPr/>
        </p:nvSpPr>
        <p:spPr>
          <a:xfrm>
            <a:off x="0" y="3974939"/>
            <a:ext cx="11634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Aligned 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human whole genome sequence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--</a:t>
            </a:r>
            <a:r>
              <a:rPr lang="en-US" sz="2000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~210 gigabytes // ~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100</a:t>
            </a:r>
            <a:r>
              <a:rPr lang="en-US" sz="2000" b="1" i="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gigabytes // ~15 gigabytes</a:t>
            </a:r>
            <a:endParaRPr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Whole genome sequence </a:t>
            </a:r>
            <a:r>
              <a:rPr lang="en-US" sz="2000" b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is mapped to a reference human genome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and can be stored in various formats. Recent advances have allowed for improved compression.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139700" lvl="2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Format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: SAM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BAM 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file // </a:t>
            </a:r>
            <a:r>
              <a:rPr lang="en-US" sz="2000" i="1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CRAM</a:t>
            </a:r>
            <a:r>
              <a:rPr lang="en-US" sz="2000" dirty="0">
                <a:solidFill>
                  <a:srgbClr val="333333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 file</a:t>
            </a:r>
            <a:endParaRPr sz="2000" dirty="0">
              <a:solidFill>
                <a:srgbClr val="333333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4697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6431280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Sequence Data Formats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452120" y="1254799"/>
            <a:ext cx="123444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FASTQ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DEAAF618-9C8A-16AE-712E-EEB534447287}"/>
              </a:ext>
            </a:extLst>
          </p:cNvPr>
          <p:cNvSpPr txBox="1">
            <a:spLocks/>
          </p:cNvSpPr>
          <p:nvPr/>
        </p:nvSpPr>
        <p:spPr>
          <a:xfrm>
            <a:off x="6563360" y="1325757"/>
            <a:ext cx="198120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SAM/BAM</a:t>
            </a:r>
          </a:p>
        </p:txBody>
      </p:sp>
      <p:sp>
        <p:nvSpPr>
          <p:cNvPr id="7" name="Google Shape;101;p1">
            <a:extLst>
              <a:ext uri="{FF2B5EF4-FFF2-40B4-BE49-F238E27FC236}">
                <a16:creationId xmlns:a16="http://schemas.microsoft.com/office/drawing/2014/main" id="{462D6F14-5C78-21FB-39DC-1BDACD07AE91}"/>
              </a:ext>
            </a:extLst>
          </p:cNvPr>
          <p:cNvSpPr txBox="1">
            <a:spLocks/>
          </p:cNvSpPr>
          <p:nvPr/>
        </p:nvSpPr>
        <p:spPr>
          <a:xfrm>
            <a:off x="10521315" y="1254799"/>
            <a:ext cx="914396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VCF</a:t>
            </a:r>
          </a:p>
        </p:txBody>
      </p:sp>
      <p:sp>
        <p:nvSpPr>
          <p:cNvPr id="11" name="Google Shape;101;p1">
            <a:extLst>
              <a:ext uri="{FF2B5EF4-FFF2-40B4-BE49-F238E27FC236}">
                <a16:creationId xmlns:a16="http://schemas.microsoft.com/office/drawing/2014/main" id="{BEA84B03-4F80-BDE8-4632-867A8E7FB440}"/>
              </a:ext>
            </a:extLst>
          </p:cNvPr>
          <p:cNvSpPr txBox="1">
            <a:spLocks/>
          </p:cNvSpPr>
          <p:nvPr/>
        </p:nvSpPr>
        <p:spPr>
          <a:xfrm>
            <a:off x="3691097" y="1254799"/>
            <a:ext cx="1371598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FASTA</a:t>
            </a:r>
          </a:p>
        </p:txBody>
      </p:sp>
      <p:sp>
        <p:nvSpPr>
          <p:cNvPr id="12" name="Google Shape;101;p1">
            <a:extLst>
              <a:ext uri="{FF2B5EF4-FFF2-40B4-BE49-F238E27FC236}">
                <a16:creationId xmlns:a16="http://schemas.microsoft.com/office/drawing/2014/main" id="{8A9C5352-7AE2-FA15-E039-B1BAB662D973}"/>
              </a:ext>
            </a:extLst>
          </p:cNvPr>
          <p:cNvSpPr txBox="1">
            <a:spLocks/>
          </p:cNvSpPr>
          <p:nvPr/>
        </p:nvSpPr>
        <p:spPr>
          <a:xfrm>
            <a:off x="29210" y="2004576"/>
            <a:ext cx="2080260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Raw Sequencing Outputs</a:t>
            </a:r>
          </a:p>
        </p:txBody>
      </p:sp>
      <p:sp>
        <p:nvSpPr>
          <p:cNvPr id="13" name="Google Shape;101;p1">
            <a:extLst>
              <a:ext uri="{FF2B5EF4-FFF2-40B4-BE49-F238E27FC236}">
                <a16:creationId xmlns:a16="http://schemas.microsoft.com/office/drawing/2014/main" id="{F7A3DA21-0352-86A3-7534-DED23A2E56A7}"/>
              </a:ext>
            </a:extLst>
          </p:cNvPr>
          <p:cNvSpPr txBox="1">
            <a:spLocks/>
          </p:cNvSpPr>
          <p:nvPr/>
        </p:nvSpPr>
        <p:spPr>
          <a:xfrm>
            <a:off x="3215639" y="2073751"/>
            <a:ext cx="2322514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Contiguous DNA sequence</a:t>
            </a:r>
          </a:p>
        </p:txBody>
      </p:sp>
      <p:sp>
        <p:nvSpPr>
          <p:cNvPr id="14" name="Google Shape;101;p1">
            <a:extLst>
              <a:ext uri="{FF2B5EF4-FFF2-40B4-BE49-F238E27FC236}">
                <a16:creationId xmlns:a16="http://schemas.microsoft.com/office/drawing/2014/main" id="{E2F4F2EB-29DA-684F-8389-99E1C4E4FFAD}"/>
              </a:ext>
            </a:extLst>
          </p:cNvPr>
          <p:cNvSpPr txBox="1">
            <a:spLocks/>
          </p:cNvSpPr>
          <p:nvPr/>
        </p:nvSpPr>
        <p:spPr>
          <a:xfrm>
            <a:off x="6257290" y="2004576"/>
            <a:ext cx="2593340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FASTQ reads aligned to a FASTA reference</a:t>
            </a:r>
          </a:p>
        </p:txBody>
      </p:sp>
      <p:sp>
        <p:nvSpPr>
          <p:cNvPr id="15" name="Google Shape;101;p1">
            <a:extLst>
              <a:ext uri="{FF2B5EF4-FFF2-40B4-BE49-F238E27FC236}">
                <a16:creationId xmlns:a16="http://schemas.microsoft.com/office/drawing/2014/main" id="{9A32C07C-9044-6943-342D-F0A428518354}"/>
              </a:ext>
            </a:extLst>
          </p:cNvPr>
          <p:cNvSpPr txBox="1">
            <a:spLocks/>
          </p:cNvSpPr>
          <p:nvPr/>
        </p:nvSpPr>
        <p:spPr>
          <a:xfrm>
            <a:off x="9718038" y="2004576"/>
            <a:ext cx="2444752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Areas in SAM where sample and reference differ</a:t>
            </a:r>
          </a:p>
        </p:txBody>
      </p:sp>
      <p:pic>
        <p:nvPicPr>
          <p:cNvPr id="16" name="Picture 2" descr="FASTQ files">
            <a:extLst>
              <a:ext uri="{FF2B5EF4-FFF2-40B4-BE49-F238E27FC236}">
                <a16:creationId xmlns:a16="http://schemas.microsoft.com/office/drawing/2014/main" id="{75868215-7F3A-01B1-D522-D4631C44F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9566"/>
            <a:ext cx="3215639" cy="180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mtools guide: learning how to filter and manipulate with SAM/BAM files |  by shilparaopradeep | Medium">
            <a:extLst>
              <a:ext uri="{FF2B5EF4-FFF2-40B4-BE49-F238E27FC236}">
                <a16:creationId xmlns:a16="http://schemas.microsoft.com/office/drawing/2014/main" id="{37A06FDA-9491-E74B-4996-27D6BEE7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03" y="5016376"/>
            <a:ext cx="4202135" cy="184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ported File Formats — Genestack User Tutorials 1.0 documentation">
            <a:extLst>
              <a:ext uri="{FF2B5EF4-FFF2-40B4-BE49-F238E27FC236}">
                <a16:creationId xmlns:a16="http://schemas.microsoft.com/office/drawing/2014/main" id="{9E0043AE-1A03-2F01-82E8-FD988D0B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520" y="3506355"/>
            <a:ext cx="3840480" cy="14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ference Genomes and Genomics File Formats">
            <a:extLst>
              <a:ext uri="{FF2B5EF4-FFF2-40B4-BE49-F238E27FC236}">
                <a16:creationId xmlns:a16="http://schemas.microsoft.com/office/drawing/2014/main" id="{2E29E309-295B-CACA-D3B0-1BD55FD4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74" y="3612258"/>
            <a:ext cx="4015230" cy="13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2CE35E-784C-5209-A897-93F97AAC6A92}"/>
              </a:ext>
            </a:extLst>
          </p:cNvPr>
          <p:cNvCxnSpPr>
            <a:cxnSpLocks/>
          </p:cNvCxnSpPr>
          <p:nvPr/>
        </p:nvCxnSpPr>
        <p:spPr>
          <a:xfrm>
            <a:off x="8850630" y="1508929"/>
            <a:ext cx="9753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lus Sign 27">
            <a:extLst>
              <a:ext uri="{FF2B5EF4-FFF2-40B4-BE49-F238E27FC236}">
                <a16:creationId xmlns:a16="http://schemas.microsoft.com/office/drawing/2014/main" id="{E80DDD8A-ECBD-9C28-AF19-91C9825E05E8}"/>
              </a:ext>
            </a:extLst>
          </p:cNvPr>
          <p:cNvSpPr/>
          <p:nvPr/>
        </p:nvSpPr>
        <p:spPr>
          <a:xfrm>
            <a:off x="2366010" y="1271136"/>
            <a:ext cx="487680" cy="47558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F452FA-414A-AF73-51BA-89B6A79DFFEC}"/>
              </a:ext>
            </a:extLst>
          </p:cNvPr>
          <p:cNvCxnSpPr>
            <a:cxnSpLocks/>
          </p:cNvCxnSpPr>
          <p:nvPr/>
        </p:nvCxnSpPr>
        <p:spPr>
          <a:xfrm>
            <a:off x="5281930" y="1508929"/>
            <a:ext cx="9753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EB59001-7025-A9E4-6E24-8699F9213C86}"/>
              </a:ext>
            </a:extLst>
          </p:cNvPr>
          <p:cNvSpPr/>
          <p:nvPr/>
        </p:nvSpPr>
        <p:spPr>
          <a:xfrm>
            <a:off x="9716453" y="868680"/>
            <a:ext cx="2462531" cy="22821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752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/>
      <p:bldP spid="12" grpId="0"/>
      <p:bldP spid="13" grpId="0"/>
      <p:bldP spid="14" grpId="0"/>
      <p:bldP spid="15" grpId="0"/>
      <p:bldP spid="28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E2D02CE8-5CDC-56BA-F269-757A1A324842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7132321" cy="7467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4800" dirty="0">
                <a:latin typeface="Constantia" panose="02030602050306030303" pitchFamily="18" charset="0"/>
                <a:ea typeface="Corbel"/>
                <a:cs typeface="Corbel"/>
                <a:sym typeface="Corbel"/>
              </a:rPr>
              <a:t>Variant Call Format (VCF)</a:t>
            </a:r>
          </a:p>
        </p:txBody>
      </p:sp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-1" y="999819"/>
            <a:ext cx="11808373" cy="187356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- tab delimited .txt file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- Rows represent individual mutations in a sequence (when compared to reference)</a:t>
            </a: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Corbel"/>
              <a:sym typeface="Corbel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- Columns store information about that mutation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C2B540-4C14-6BAE-530D-2A964D83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1" y="4967113"/>
            <a:ext cx="7069616" cy="35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ariant Call Format">
            <a:extLst>
              <a:ext uri="{FF2B5EF4-FFF2-40B4-BE49-F238E27FC236}">
                <a16:creationId xmlns:a16="http://schemas.microsoft.com/office/drawing/2014/main" id="{0DEE8207-D6D4-F730-6C35-10C8C0C4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40" y="3509340"/>
            <a:ext cx="4900355" cy="32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4E2F36F0-2236-6AA9-2BD7-7640D5EC6024}"/>
              </a:ext>
            </a:extLst>
          </p:cNvPr>
          <p:cNvSpPr/>
          <p:nvPr/>
        </p:nvSpPr>
        <p:spPr>
          <a:xfrm>
            <a:off x="5227320" y="4363729"/>
            <a:ext cx="1737360" cy="356912"/>
          </a:xfrm>
          <a:prstGeom prst="ben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4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/>
        </p:nvSpPr>
        <p:spPr>
          <a:xfrm>
            <a:off x="70485" y="66675"/>
            <a:ext cx="5337538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>
                <a:latin typeface="Corbel"/>
                <a:ea typeface="Corbel"/>
                <a:cs typeface="Corbel"/>
                <a:sym typeface="Corbel"/>
              </a:rPr>
              <a:t>Ontology Definition</a:t>
            </a: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0" y="1381328"/>
            <a:ext cx="52259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Resource Description Format (RDF):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5637166" y="820677"/>
            <a:ext cx="12243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Subject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41" name="Google Shape;341;p32"/>
          <p:cNvCxnSpPr/>
          <p:nvPr/>
        </p:nvCxnSpPr>
        <p:spPr>
          <a:xfrm>
            <a:off x="6966042" y="1051489"/>
            <a:ext cx="363147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2" name="Google Shape;342;p32"/>
          <p:cNvSpPr txBox="1"/>
          <p:nvPr/>
        </p:nvSpPr>
        <p:spPr>
          <a:xfrm>
            <a:off x="8031548" y="581156"/>
            <a:ext cx="15004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Predicate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10702021" y="820677"/>
            <a:ext cx="10798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Object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5408024" y="1980050"/>
            <a:ext cx="14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Gene_A1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45" name="Google Shape;345;p32"/>
          <p:cNvCxnSpPr/>
          <p:nvPr/>
        </p:nvCxnSpPr>
        <p:spPr>
          <a:xfrm>
            <a:off x="6966042" y="2210852"/>
            <a:ext cx="363147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6" name="Google Shape;346;p32"/>
          <p:cNvSpPr txBox="1"/>
          <p:nvPr/>
        </p:nvSpPr>
        <p:spPr>
          <a:xfrm>
            <a:off x="8353115" y="1781852"/>
            <a:ext cx="967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Allele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10702021" y="1980040"/>
            <a:ext cx="7837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“C”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538299" y="4573044"/>
            <a:ext cx="33544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Defining an ontology:</a:t>
            </a:r>
            <a:endParaRPr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9156" y="2816388"/>
            <a:ext cx="6573340" cy="397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349033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Project Goals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3100782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463042-FB5D-DD5A-F25D-AF1A86E62671}"/>
              </a:ext>
            </a:extLst>
          </p:cNvPr>
          <p:cNvSpPr txBox="1"/>
          <p:nvPr/>
        </p:nvSpPr>
        <p:spPr>
          <a:xfrm>
            <a:off x="481545" y="1410248"/>
            <a:ext cx="6918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To develop a </a:t>
            </a:r>
            <a:r>
              <a:rPr lang="en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proof-of-concept framework</a:t>
            </a: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for:</a:t>
            </a:r>
            <a:endParaRPr lang="en-US" sz="3200" b="1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24B22-1F3B-0630-4DE5-40F302C350F8}"/>
              </a:ext>
            </a:extLst>
          </p:cNvPr>
          <p:cNvSpPr txBox="1"/>
          <p:nvPr/>
        </p:nvSpPr>
        <p:spPr>
          <a:xfrm>
            <a:off x="944124" y="2820203"/>
            <a:ext cx="9259577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storage in Solid Pods</a:t>
            </a:r>
          </a:p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 of genomic data</a:t>
            </a:r>
          </a:p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Genomic data representation in RDF</a:t>
            </a:r>
          </a:p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Data-linking with medically-relevant data</a:t>
            </a:r>
          </a:p>
          <a:p>
            <a:pPr marL="457189" indent="-457189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querying potential (within and across pods)</a:t>
            </a:r>
          </a:p>
        </p:txBody>
      </p:sp>
      <p:pic>
        <p:nvPicPr>
          <p:cNvPr id="10" name="Picture 9" descr="A hexagon with a dna strand&#10;&#10;Description automatically generated">
            <a:extLst>
              <a:ext uri="{FF2B5EF4-FFF2-40B4-BE49-F238E27FC236}">
                <a16:creationId xmlns:a16="http://schemas.microsoft.com/office/drawing/2014/main" id="{E7461089-FF07-9DAD-A076-049C324A1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26" t="9010" r="-6398" b="18968"/>
          <a:stretch/>
        </p:blipFill>
        <p:spPr>
          <a:xfrm>
            <a:off x="10490791" y="112619"/>
            <a:ext cx="1701211" cy="14326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C8AA08-808C-937F-F803-8B26A24C89FD}"/>
              </a:ext>
            </a:extLst>
          </p:cNvPr>
          <p:cNvSpPr txBox="1"/>
          <p:nvPr/>
        </p:nvSpPr>
        <p:spPr>
          <a:xfrm>
            <a:off x="11740195" y="6396335"/>
            <a:ext cx="39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8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72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1"/>
            <a:ext cx="6350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Implementation Specifics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0" y="779701"/>
            <a:ext cx="5974080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217132-6130-8A75-000D-7FC0D1612880}"/>
              </a:ext>
            </a:extLst>
          </p:cNvPr>
          <p:cNvGrpSpPr/>
          <p:nvPr/>
        </p:nvGrpSpPr>
        <p:grpSpPr>
          <a:xfrm>
            <a:off x="56002" y="1275388"/>
            <a:ext cx="12135999" cy="614223"/>
            <a:chOff x="42001" y="956540"/>
            <a:chExt cx="9101999" cy="460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0F411D-34BF-00EB-3250-6FDA6DD1F777}"/>
                </a:ext>
              </a:extLst>
            </p:cNvPr>
            <p:cNvSpPr txBox="1"/>
            <p:nvPr/>
          </p:nvSpPr>
          <p:spPr>
            <a:xfrm>
              <a:off x="42001" y="956540"/>
              <a:ext cx="2815499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Solid pod instances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07D8DD-F39E-BC28-CB09-922FA7ED45EB}"/>
                </a:ext>
              </a:extLst>
            </p:cNvPr>
            <p:cNvSpPr txBox="1"/>
            <p:nvPr/>
          </p:nvSpPr>
          <p:spPr>
            <a:xfrm>
              <a:off x="5608476" y="978626"/>
              <a:ext cx="353552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Community Solid Server</a:t>
              </a:r>
              <a:r>
                <a:rPr lang="en" sz="32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4</a:t>
              </a:r>
              <a:endParaRPr lang="en-US" sz="32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FDC1D8A-7389-C258-693C-B420B573AF78}"/>
                </a:ext>
              </a:extLst>
            </p:cNvPr>
            <p:cNvCxnSpPr>
              <a:stCxn id="3" idx="3"/>
              <a:endCxn id="8" idx="1"/>
            </p:cNvCxnSpPr>
            <p:nvPr/>
          </p:nvCxnSpPr>
          <p:spPr>
            <a:xfrm>
              <a:off x="2857500" y="1175831"/>
              <a:ext cx="2750976" cy="22086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6C4AD05-06EF-5708-48CF-72CDA569B6B9}"/>
              </a:ext>
            </a:extLst>
          </p:cNvPr>
          <p:cNvGrpSpPr/>
          <p:nvPr/>
        </p:nvGrpSpPr>
        <p:grpSpPr>
          <a:xfrm>
            <a:off x="56002" y="2221203"/>
            <a:ext cx="12135999" cy="584776"/>
            <a:chOff x="42001" y="1666661"/>
            <a:chExt cx="9101999" cy="4385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CD870D-15F8-A06D-64E0-66907E7733AD}"/>
                </a:ext>
              </a:extLst>
            </p:cNvPr>
            <p:cNvSpPr txBox="1"/>
            <p:nvPr/>
          </p:nvSpPr>
          <p:spPr>
            <a:xfrm>
              <a:off x="42001" y="1666662"/>
              <a:ext cx="21297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Genomic Data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ABF31D-8E79-FA80-3351-9CDB08B0825B}"/>
                </a:ext>
              </a:extLst>
            </p:cNvPr>
            <p:cNvSpPr txBox="1"/>
            <p:nvPr/>
          </p:nvSpPr>
          <p:spPr>
            <a:xfrm>
              <a:off x="5168900" y="1666661"/>
              <a:ext cx="39751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Publicly available </a:t>
              </a:r>
              <a:r>
                <a:rPr lang="en" sz="3200" i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VCF</a:t>
              </a:r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 data</a:t>
              </a:r>
              <a:r>
                <a:rPr lang="en" sz="32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4</a:t>
              </a:r>
              <a:endParaRPr lang="en-US" sz="32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D5B35C-2A0B-15BA-E99F-6D25ADF1B796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171701" y="1885952"/>
              <a:ext cx="299719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24EEEC-62FD-574C-BE94-DE6D6D8D902B}"/>
              </a:ext>
            </a:extLst>
          </p:cNvPr>
          <p:cNvGrpSpPr/>
          <p:nvPr/>
        </p:nvGrpSpPr>
        <p:grpSpPr>
          <a:xfrm>
            <a:off x="56002" y="3066681"/>
            <a:ext cx="12135999" cy="584776"/>
            <a:chOff x="42001" y="2337876"/>
            <a:chExt cx="9101999" cy="4385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E37361-B755-45D8-1E68-DD02EC6D4B10}"/>
                </a:ext>
              </a:extLst>
            </p:cNvPr>
            <p:cNvSpPr txBox="1"/>
            <p:nvPr/>
          </p:nvSpPr>
          <p:spPr>
            <a:xfrm>
              <a:off x="42001" y="2337876"/>
              <a:ext cx="239776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RDF Conversion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F23DD-049D-5515-6E23-1DD533078A62}"/>
                </a:ext>
              </a:extLst>
            </p:cNvPr>
            <p:cNvSpPr txBox="1"/>
            <p:nvPr/>
          </p:nvSpPr>
          <p:spPr>
            <a:xfrm>
              <a:off x="4178300" y="2337877"/>
              <a:ext cx="49657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Aim to use SPHN RDF vocabulary</a:t>
              </a:r>
              <a:r>
                <a:rPr lang="en" sz="32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5</a:t>
              </a:r>
              <a:endParaRPr lang="en-US" sz="32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AB763C-6218-9E11-3701-D49CEB87FADE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2439761" y="2557167"/>
              <a:ext cx="1738539" cy="1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FDB53-96DF-95DB-9A6D-CEB0114C73CA}"/>
              </a:ext>
            </a:extLst>
          </p:cNvPr>
          <p:cNvGrpSpPr/>
          <p:nvPr/>
        </p:nvGrpSpPr>
        <p:grpSpPr>
          <a:xfrm>
            <a:off x="51034" y="4053937"/>
            <a:ext cx="12126589" cy="1077219"/>
            <a:chOff x="38275" y="3047999"/>
            <a:chExt cx="9094942" cy="8079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F14BC3-5B9E-0B97-BB2F-F3F9F5A555D5}"/>
                </a:ext>
              </a:extLst>
            </p:cNvPr>
            <p:cNvSpPr txBox="1"/>
            <p:nvPr/>
          </p:nvSpPr>
          <p:spPr>
            <a:xfrm>
              <a:off x="38275" y="3047999"/>
              <a:ext cx="190246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Data-linking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F7C3C1-352B-A67E-C8A1-30F17A3CCF8E}"/>
                </a:ext>
              </a:extLst>
            </p:cNvPr>
            <p:cNvSpPr txBox="1"/>
            <p:nvPr/>
          </p:nvSpPr>
          <p:spPr>
            <a:xfrm>
              <a:off x="4762500" y="3047999"/>
              <a:ext cx="4370717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Actively exploring ontologies / methodologies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9B173-FE86-5EA1-1AF7-190100FD5558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940735" y="3267290"/>
              <a:ext cx="2768600" cy="27549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C9F577-C395-0580-D36B-9F39B8D95CEF}"/>
              </a:ext>
            </a:extLst>
          </p:cNvPr>
          <p:cNvGrpSpPr/>
          <p:nvPr/>
        </p:nvGrpSpPr>
        <p:grpSpPr>
          <a:xfrm>
            <a:off x="51033" y="5462749"/>
            <a:ext cx="12150515" cy="584775"/>
            <a:chOff x="38275" y="4097060"/>
            <a:chExt cx="9112886" cy="4385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5052C9-51A0-A018-BA4C-E2FE8536D42F}"/>
                </a:ext>
              </a:extLst>
            </p:cNvPr>
            <p:cNvSpPr txBox="1"/>
            <p:nvPr/>
          </p:nvSpPr>
          <p:spPr>
            <a:xfrm>
              <a:off x="38275" y="4097060"/>
              <a:ext cx="225806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Data Querying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CFFF55-E026-E2FD-DB71-B2629F447C5D}"/>
                </a:ext>
              </a:extLst>
            </p:cNvPr>
            <p:cNvSpPr txBox="1"/>
            <p:nvPr/>
          </p:nvSpPr>
          <p:spPr>
            <a:xfrm>
              <a:off x="4921101" y="4097060"/>
              <a:ext cx="423006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Custom instance of Comunica</a:t>
              </a:r>
              <a:r>
                <a:rPr lang="en" sz="32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6</a:t>
              </a:r>
              <a:endParaRPr lang="en-US" sz="3200" baseline="300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A13BC8-2455-80AC-520B-AC0C15B1D98F}"/>
                </a:ext>
              </a:extLst>
            </p:cNvPr>
            <p:cNvCxnSpPr>
              <a:cxnSpLocks/>
            </p:cNvCxnSpPr>
            <p:nvPr/>
          </p:nvCxnSpPr>
          <p:spPr>
            <a:xfrm>
              <a:off x="2253803" y="4327893"/>
              <a:ext cx="2624766" cy="0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SPHN - Swiss Personalized Health Network (SPHN)">
            <a:extLst>
              <a:ext uri="{FF2B5EF4-FFF2-40B4-BE49-F238E27FC236}">
                <a16:creationId xmlns:a16="http://schemas.microsoft.com/office/drawing/2014/main" id="{440720BA-E7FF-53DF-0258-BB1A17ABF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379" y="298597"/>
            <a:ext cx="833932" cy="6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unica – A knowledge graph querying framework">
            <a:extLst>
              <a:ext uri="{FF2B5EF4-FFF2-40B4-BE49-F238E27FC236}">
                <a16:creationId xmlns:a16="http://schemas.microsoft.com/office/drawing/2014/main" id="{3A09DF69-9633-0A8E-CE23-9EA1DB91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312" y="153509"/>
            <a:ext cx="1008968" cy="100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3A28E2-E86D-F687-FB4B-3DBEEF74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867" y="94147"/>
            <a:ext cx="1158511" cy="105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2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278672" y="4648171"/>
            <a:ext cx="11634651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PErsoNal</a:t>
            </a:r>
            <a:r>
              <a:rPr lang="en-US" sz="360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b="1" i="0" u="sng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Genome</a:t>
            </a:r>
            <a:r>
              <a:rPr lang="en-US" sz="3600" i="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i="0" strike="noStrike" cap="none" dirty="0" err="1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QUery</a:t>
            </a:r>
            <a:r>
              <a:rPr lang="en-US" sz="3600" b="1" i="0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Calibri Light" panose="020F0302020204030204" pitchFamily="34" charset="0"/>
                <a:ea typeface="Corbel"/>
                <a:cs typeface="Calibri Light" panose="020F0302020204030204" pitchFamily="34" charset="0"/>
                <a:sym typeface="Corbel"/>
              </a:rPr>
              <a:t>IN healthcare and clinical practice </a:t>
            </a:r>
            <a:endParaRPr sz="3600" b="0" i="0" u="none" strike="noStrike" cap="none" dirty="0">
              <a:solidFill>
                <a:srgbClr val="000000"/>
              </a:solidFill>
              <a:latin typeface="Calibri Light" panose="020F0302020204030204" pitchFamily="34" charset="0"/>
              <a:ea typeface="Arial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486884" y="2776537"/>
            <a:ext cx="5218228" cy="130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orbel"/>
              <a:buNone/>
            </a:pPr>
            <a:r>
              <a:rPr lang="en-US" sz="5600" b="0" i="0" u="none" strike="noStrike" cap="none" dirty="0">
                <a:latin typeface="Yu Gothic Light" panose="020B0300000000000000" pitchFamily="34" charset="-128"/>
                <a:ea typeface="Yu Gothic Light" panose="020B0300000000000000" pitchFamily="34" charset="-128"/>
                <a:cs typeface="Candara"/>
                <a:sym typeface="Candara"/>
              </a:rPr>
              <a:t>PENGQUIN</a:t>
            </a:r>
            <a:endParaRPr sz="5600" b="0" i="0" u="none" strike="noStrike" cap="none" dirty="0">
              <a:latin typeface="Yu Gothic Light" panose="020B0300000000000000" pitchFamily="34" charset="-128"/>
              <a:ea typeface="Yu Gothic Light" panose="020B0300000000000000" pitchFamily="34" charset="-128"/>
              <a:cs typeface="Candara"/>
              <a:sym typeface="Candara"/>
            </a:endParaRPr>
          </a:p>
        </p:txBody>
      </p:sp>
      <p:pic>
        <p:nvPicPr>
          <p:cNvPr id="3" name="Picture 2" descr="A penguin with a stethoscope and dna&#10;&#10;Description automatically generated">
            <a:extLst>
              <a:ext uri="{FF2B5EF4-FFF2-40B4-BE49-F238E27FC236}">
                <a16:creationId xmlns:a16="http://schemas.microsoft.com/office/drawing/2014/main" id="{85A49EC8-F5B7-1FAD-45FB-09E93C3E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17" y="-74472"/>
            <a:ext cx="3599165" cy="3599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CBDDBC-C796-4C2B-587B-8BC957C32FD5}"/>
              </a:ext>
            </a:extLst>
          </p:cNvPr>
          <p:cNvSpPr txBox="1"/>
          <p:nvPr/>
        </p:nvSpPr>
        <p:spPr>
          <a:xfrm>
            <a:off x="11740195" y="6396335"/>
            <a:ext cx="39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1" y="1"/>
            <a:ext cx="249187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Sources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0" y="779701"/>
            <a:ext cx="6888480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93DEE9-93E9-A4FB-22DD-E811561CE1AD}"/>
              </a:ext>
            </a:extLst>
          </p:cNvPr>
          <p:cNvSpPr txBox="1"/>
          <p:nvPr/>
        </p:nvSpPr>
        <p:spPr>
          <a:xfrm>
            <a:off x="0" y="1138214"/>
            <a:ext cx="12046859" cy="435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Font typeface="+mj-lt"/>
              <a:buAutoNum type="arabicPeriod"/>
            </a:pP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https://bio4.us/</a:t>
            </a: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biotrends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human_genome_height.html</a:t>
            </a:r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792" indent="-304792">
              <a:buFont typeface="+mj-lt"/>
              <a:buAutoNum type="arabicPeriod"/>
            </a:pP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Tse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 et al. Genotype‐guided warfarin dosing vs. conventional dosing strategies: a systematic review and meta‐analysis of randomized controlled trials. 2018. 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https://doi.org/10.1111%2Fbcp.13621</a:t>
            </a:r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792" indent="-304792">
              <a:buFont typeface="+mj-lt"/>
              <a:buAutoNum type="arabicPeriod"/>
            </a:pP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Wetterstrand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KA. DNA Sequencing Costs: Data from the NHGRI Genome Sequencing Program (GSP) www.genome.gov/sequencingcostsdata. Accessed 12/04/24.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https://www.ultimagenomics.com/publications-and-resources?filter=Literature</a:t>
            </a:r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4792" indent="-304792">
              <a:buFont typeface="+mj-lt"/>
              <a:buAutoNum type="arabicPeriod"/>
            </a:pP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van der Horst E, et al. Bridging Clinical and Genomic Knowledge: An Extension of the SPHN RDF Schema for Seamless Integration and </a:t>
            </a: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FAIRification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Omics Data. 2023. https://doi.org/10.20944/preprints202312.0373.v1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Dolin RH, et al. vcf2fhir: a utility to convert VCF files into HL7 FHIR format for genomics-EHR integration. 2021 Mar. </a:t>
            </a:r>
            <a:r>
              <a:rPr lang="en-US" sz="2133" dirty="0" err="1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2133" dirty="0">
                <a:solidFill>
                  <a:srgbClr val="16161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10.1186/s12859-021-04039-1.</a:t>
            </a:r>
          </a:p>
          <a:p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133" dirty="0">
              <a:solidFill>
                <a:srgbClr val="16161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558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/>
          <p:nvPr/>
        </p:nvSpPr>
        <p:spPr>
          <a:xfrm>
            <a:off x="70485" y="66676"/>
            <a:ext cx="288226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b="0" i="0" u="none" strike="noStrike" cap="none" dirty="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Sources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179485" y="879194"/>
            <a:ext cx="11325300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orbel"/>
              </a:rPr>
              <a:t>Slide 6 (Sequencing Storage):</a:t>
            </a: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Cock, P. J. A., Fields, C. J.,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Goto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N., Heuer, M. L. &amp; Rice, P. M. The Sanger FASTQ file format for sequences with quality scores, and the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Solexa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/Illumina FASTQ variants.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Nucleic Acids Res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38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1767–1771 (2010).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Li, H.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et al.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The Sequence Alignment/Map format and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SAMtools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25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2078–2079 (2009).</a:t>
            </a:r>
            <a:endParaRPr lang="en-US" sz="2200" i="0" u="none" strike="noStrike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Bonfield, J. K. CRAM 3.1: advances in the CRAM file format.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38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1497–1503 (2022).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800100" lvl="1" indent="-34290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Danecek, P.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et al.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The variant call format and </a:t>
            </a:r>
            <a:r>
              <a:rPr lang="en-BE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VCFtools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BE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B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27</a:t>
            </a:r>
            <a:r>
              <a:rPr lang="en-B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2156–2158 (2011).</a:t>
            </a:r>
            <a:endParaRPr sz="2200" i="0" u="none" strike="noStrike" cap="none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73234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29143" y="58022"/>
            <a:ext cx="1047861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KoHo" panose="00000500000000000000" pitchFamily="2" charset="-34"/>
                <a:ea typeface="Corbel"/>
                <a:cs typeface="KoHo" panose="00000500000000000000" pitchFamily="2" charset="-34"/>
                <a:sym typeface="Corbel"/>
              </a:rPr>
              <a:t>Personal Genome Sequence Data</a:t>
            </a:r>
            <a:endParaRPr sz="4800" i="0" u="none" strike="noStrike" cap="none" dirty="0">
              <a:latin typeface="KoHo" panose="00000500000000000000" pitchFamily="2" charset="-34"/>
              <a:ea typeface="Corbel"/>
              <a:cs typeface="KoHo" panose="00000500000000000000" pitchFamily="2" charset="-34"/>
              <a:sym typeface="Corbel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0312466" y="6673374"/>
            <a:ext cx="1601498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 dirty="0" err="1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Bergström</a:t>
            </a:r>
            <a:r>
              <a:rPr lang="en-US" sz="6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Candara"/>
                <a:cs typeface="Candara"/>
                <a:sym typeface="Candara"/>
              </a:rPr>
              <a:t> et al. SCIENCE 20 Mar 2020.</a:t>
            </a:r>
            <a:endParaRPr dirty="0"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DBF350-CCFE-631A-65DC-2C3A2C9E22F4}"/>
              </a:ext>
            </a:extLst>
          </p:cNvPr>
          <p:cNvGrpSpPr/>
          <p:nvPr/>
        </p:nvGrpSpPr>
        <p:grpSpPr>
          <a:xfrm>
            <a:off x="9448049" y="1922049"/>
            <a:ext cx="2883596" cy="3017022"/>
            <a:chOff x="6182177" y="878856"/>
            <a:chExt cx="3140268" cy="3285574"/>
          </a:xfrm>
        </p:grpSpPr>
        <p:pic>
          <p:nvPicPr>
            <p:cNvPr id="3" name="Picture 4" descr="Belfry of Ghent - Wikipedia">
              <a:extLst>
                <a:ext uri="{FF2B5EF4-FFF2-40B4-BE49-F238E27FC236}">
                  <a16:creationId xmlns:a16="http://schemas.microsoft.com/office/drawing/2014/main" id="{D609A492-F87A-D6CE-9DB3-3324C6B7C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281" y="1322682"/>
              <a:ext cx="1674281" cy="284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65C167D-6A58-7FCC-BC8C-6F3732C6F8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418" y="1415725"/>
              <a:ext cx="0" cy="2748705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C86D50-78B0-ED5C-E0FB-14E18204A91A}"/>
                </a:ext>
              </a:extLst>
            </p:cNvPr>
            <p:cNvSpPr txBox="1"/>
            <p:nvPr/>
          </p:nvSpPr>
          <p:spPr>
            <a:xfrm>
              <a:off x="8060174" y="2098108"/>
              <a:ext cx="1262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~91m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2DD5D6-3146-CF5E-E083-A3BF260188DE}"/>
                </a:ext>
              </a:extLst>
            </p:cNvPr>
            <p:cNvSpPr txBox="1"/>
            <p:nvPr/>
          </p:nvSpPr>
          <p:spPr>
            <a:xfrm>
              <a:off x="6182177" y="878856"/>
              <a:ext cx="2176020" cy="502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Ghent Belfry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744137-4F6B-1703-A963-CD1CC80757BF}"/>
              </a:ext>
            </a:extLst>
          </p:cNvPr>
          <p:cNvGrpSpPr/>
          <p:nvPr/>
        </p:nvGrpSpPr>
        <p:grpSpPr>
          <a:xfrm>
            <a:off x="6204004" y="1536544"/>
            <a:ext cx="3519857" cy="4262026"/>
            <a:chOff x="2429770" y="465800"/>
            <a:chExt cx="3833170" cy="4641398"/>
          </a:xfrm>
        </p:grpSpPr>
        <p:pic>
          <p:nvPicPr>
            <p:cNvPr id="8" name="Picture 2" descr="Large Stack Of Papers On A White Background Stockfoto en meer beelden van  Stapel - Stapel, Papier, Document - iStock">
              <a:extLst>
                <a:ext uri="{FF2B5EF4-FFF2-40B4-BE49-F238E27FC236}">
                  <a16:creationId xmlns:a16="http://schemas.microsoft.com/office/drawing/2014/main" id="{0B6C892F-C9E8-AB65-01FB-8450076859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1" t="8350" r="22167" b="6714"/>
            <a:stretch/>
          </p:blipFill>
          <p:spPr bwMode="auto">
            <a:xfrm>
              <a:off x="3624093" y="465800"/>
              <a:ext cx="2471458" cy="386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8E2E9B-4108-2CAB-98D4-02B7FC476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5230" y="791716"/>
              <a:ext cx="40702" cy="3443352"/>
            </a:xfrm>
            <a:prstGeom prst="straightConnector1">
              <a:avLst/>
            </a:prstGeom>
            <a:ln w="38100">
              <a:solidFill>
                <a:srgbClr val="16161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961A41-B102-7E51-9CC5-59EDE045E3E0}"/>
                </a:ext>
              </a:extLst>
            </p:cNvPr>
            <p:cNvSpPr txBox="1"/>
            <p:nvPr/>
          </p:nvSpPr>
          <p:spPr>
            <a:xfrm>
              <a:off x="2429770" y="2784697"/>
              <a:ext cx="1262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~130m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2EA6DC-4A9A-81DF-C866-47668D714BE3}"/>
                </a:ext>
              </a:extLst>
            </p:cNvPr>
            <p:cNvSpPr txBox="1"/>
            <p:nvPr/>
          </p:nvSpPr>
          <p:spPr>
            <a:xfrm>
              <a:off x="3624093" y="4202232"/>
              <a:ext cx="2638847" cy="904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Printed </a:t>
              </a:r>
            </a:p>
            <a:p>
              <a:pPr algn="ctr"/>
              <a:r>
                <a:rPr lang="en-US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Human Genome</a:t>
              </a:r>
              <a:r>
                <a:rPr lang="en-US" sz="1800" baseline="300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1 </a:t>
              </a:r>
            </a:p>
          </p:txBody>
        </p:sp>
        <p:pic>
          <p:nvPicPr>
            <p:cNvPr id="12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09651785-2706-4212-D69C-2571F809C23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3378367">
              <a:off x="3305229" y="1548367"/>
              <a:ext cx="3175519" cy="18797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5DB1F9-CEC9-3DC5-BB6D-2C9FA23B92A1}"/>
              </a:ext>
            </a:extLst>
          </p:cNvPr>
          <p:cNvSpPr txBox="1"/>
          <p:nvPr/>
        </p:nvSpPr>
        <p:spPr>
          <a:xfrm>
            <a:off x="41424" y="932101"/>
            <a:ext cx="437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Human genome data is big...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71F68-642D-BBC1-1C8B-AA6B6268EC1E}"/>
              </a:ext>
            </a:extLst>
          </p:cNvPr>
          <p:cNvSpPr txBox="1"/>
          <p:nvPr/>
        </p:nvSpPr>
        <p:spPr>
          <a:xfrm>
            <a:off x="68224" y="1516248"/>
            <a:ext cx="599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~3.2 BILLION base pairs ----&gt; ~1 GB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8F607-01E2-6042-BC57-988E70E31AEA}"/>
              </a:ext>
            </a:extLst>
          </p:cNvPr>
          <p:cNvSpPr txBox="1"/>
          <p:nvPr/>
        </p:nvSpPr>
        <p:spPr>
          <a:xfrm>
            <a:off x="62596" y="1969751"/>
            <a:ext cx="599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Sequencing output file ----&gt; ~200 GB</a:t>
            </a:r>
          </a:p>
        </p:txBody>
      </p:sp>
      <p:sp>
        <p:nvSpPr>
          <p:cNvPr id="19" name="Google Shape;189;p27">
            <a:extLst>
              <a:ext uri="{FF2B5EF4-FFF2-40B4-BE49-F238E27FC236}">
                <a16:creationId xmlns:a16="http://schemas.microsoft.com/office/drawing/2014/main" id="{F72BDF1A-F6DA-0D1F-B761-BCD18F905E94}"/>
              </a:ext>
            </a:extLst>
          </p:cNvPr>
          <p:cNvSpPr txBox="1"/>
          <p:nvPr/>
        </p:nvSpPr>
        <p:spPr>
          <a:xfrm>
            <a:off x="20356" y="2868718"/>
            <a:ext cx="649009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5450" indent="-285750">
              <a:buSzPct val="75000"/>
              <a:buFont typeface="Wingdings" pitchFamily="2" charset="2"/>
              <a:buChar char="Ø"/>
            </a:pPr>
            <a:r>
              <a:rPr lang="en-US" sz="18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Individual humans exhibit ~3 million mutations</a:t>
            </a:r>
            <a:endParaRPr lang="en-US" sz="1800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  <a:p>
            <a:pPr marL="425450" indent="-285750">
              <a:buSzPct val="7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</a:t>
            </a:r>
            <a:r>
              <a:rPr lang="en-US" sz="18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CF file </a:t>
            </a:r>
            <a:r>
              <a:rPr lang="en-US" sz="1800" b="1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records only those differences</a:t>
            </a:r>
            <a:endParaRPr sz="1800" i="0" u="none" strike="noStrike" cap="none" dirty="0">
              <a:solidFill>
                <a:schemeClr val="bg1">
                  <a:lumMod val="10000"/>
                </a:schemeClr>
              </a:solidFill>
              <a:latin typeface="KoHo" pitchFamily="2" charset="-34"/>
              <a:ea typeface="Calibri Light" panose="020F0302020204030204" pitchFamily="34" charset="0"/>
              <a:cs typeface="KoHo" pitchFamily="2" charset="-34"/>
              <a:sym typeface="Corbe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1414A-7F18-A2D8-9CA7-EFDB6F0C6885}"/>
              </a:ext>
            </a:extLst>
          </p:cNvPr>
          <p:cNvSpPr txBox="1"/>
          <p:nvPr/>
        </p:nvSpPr>
        <p:spPr>
          <a:xfrm>
            <a:off x="81933" y="2462808"/>
            <a:ext cx="62900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Variant </a:t>
            </a:r>
            <a:r>
              <a:rPr lang="en-US" sz="2400" i="1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Call </a:t>
            </a:r>
            <a:r>
              <a:rPr lang="en-US" sz="2400" i="1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Format (VCF) </a:t>
            </a:r>
            <a:r>
              <a:rPr lang="en-US" sz="2400" i="0" u="none" strike="noStrike" cap="none" dirty="0">
                <a:solidFill>
                  <a:schemeClr val="bg1">
                    <a:lumMod val="10000"/>
                  </a:schemeClr>
                </a:solidFill>
                <a:latin typeface="KoHo" pitchFamily="2" charset="-34"/>
                <a:ea typeface="Calibri Light" panose="020F0302020204030204" pitchFamily="34" charset="0"/>
                <a:cs typeface="KoHo" pitchFamily="2" charset="-34"/>
                <a:sym typeface="Corbel"/>
              </a:rPr>
              <a:t>file </a:t>
            </a:r>
            <a:r>
              <a:rPr lang="en-US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----&gt; ~200 MB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CF81D2-2E6C-A454-6E3E-B2D514D77A19}"/>
              </a:ext>
            </a:extLst>
          </p:cNvPr>
          <p:cNvSpPr txBox="1"/>
          <p:nvPr/>
        </p:nvSpPr>
        <p:spPr>
          <a:xfrm>
            <a:off x="308179" y="4069268"/>
            <a:ext cx="293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Other considerations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4A9B-A31A-CA67-A5E4-A76704BB91AE}"/>
              </a:ext>
            </a:extLst>
          </p:cNvPr>
          <p:cNvGrpSpPr/>
          <p:nvPr/>
        </p:nvGrpSpPr>
        <p:grpSpPr>
          <a:xfrm>
            <a:off x="429757" y="4568986"/>
            <a:ext cx="1899013" cy="461665"/>
            <a:chOff x="227738" y="3361412"/>
            <a:chExt cx="1899013" cy="4616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FC8EA6-5AE6-2375-E616-22BD79268B1C}"/>
                </a:ext>
              </a:extLst>
            </p:cNvPr>
            <p:cNvSpPr txBox="1"/>
            <p:nvPr/>
          </p:nvSpPr>
          <p:spPr>
            <a:xfrm>
              <a:off x="627159" y="3361412"/>
              <a:ext cx="1499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Storage</a:t>
              </a:r>
            </a:p>
          </p:txBody>
        </p:sp>
        <p:pic>
          <p:nvPicPr>
            <p:cNvPr id="24" name="Graphic 23" descr="Database outline">
              <a:extLst>
                <a:ext uri="{FF2B5EF4-FFF2-40B4-BE49-F238E27FC236}">
                  <a16:creationId xmlns:a16="http://schemas.microsoft.com/office/drawing/2014/main" id="{01D89C5A-1C74-38E2-6EC0-7D6A76128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738" y="3413009"/>
              <a:ext cx="358471" cy="35847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C691FC-E573-E6AB-9044-0AD175056D22}"/>
              </a:ext>
            </a:extLst>
          </p:cNvPr>
          <p:cNvGrpSpPr/>
          <p:nvPr/>
        </p:nvGrpSpPr>
        <p:grpSpPr>
          <a:xfrm>
            <a:off x="404519" y="5088198"/>
            <a:ext cx="1748886" cy="461665"/>
            <a:chOff x="202500" y="3755230"/>
            <a:chExt cx="1748886" cy="461665"/>
          </a:xfrm>
        </p:grpSpPr>
        <p:pic>
          <p:nvPicPr>
            <p:cNvPr id="26" name="Graphic 25" descr="Lock with solid fill">
              <a:extLst>
                <a:ext uri="{FF2B5EF4-FFF2-40B4-BE49-F238E27FC236}">
                  <a16:creationId xmlns:a16="http://schemas.microsoft.com/office/drawing/2014/main" id="{0818BB23-09DD-5FEF-79B1-F6E1B3AB9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2500" y="3806827"/>
              <a:ext cx="408947" cy="35847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2AA91D-C4F3-7C83-4C33-50F4BB0B8797}"/>
                </a:ext>
              </a:extLst>
            </p:cNvPr>
            <p:cNvSpPr txBox="1"/>
            <p:nvPr/>
          </p:nvSpPr>
          <p:spPr>
            <a:xfrm>
              <a:off x="627159" y="3755230"/>
              <a:ext cx="13242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Privacy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C20402-3EA3-340C-0AA9-068574666A81}"/>
              </a:ext>
            </a:extLst>
          </p:cNvPr>
          <p:cNvGrpSpPr/>
          <p:nvPr/>
        </p:nvGrpSpPr>
        <p:grpSpPr>
          <a:xfrm>
            <a:off x="462808" y="5541353"/>
            <a:ext cx="2337766" cy="461665"/>
            <a:chOff x="256498" y="4077242"/>
            <a:chExt cx="2337766" cy="461665"/>
          </a:xfrm>
        </p:grpSpPr>
        <p:pic>
          <p:nvPicPr>
            <p:cNvPr id="29" name="Picture 8" descr="Governance - Free architecture and city icons">
              <a:extLst>
                <a:ext uri="{FF2B5EF4-FFF2-40B4-BE49-F238E27FC236}">
                  <a16:creationId xmlns:a16="http://schemas.microsoft.com/office/drawing/2014/main" id="{C30E2CD0-E3B7-153D-AAF1-7BC1DF277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98" y="4146242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D70D58-C6C8-EAF1-F917-56EF8B05E770}"/>
                </a:ext>
              </a:extLst>
            </p:cNvPr>
            <p:cNvSpPr txBox="1"/>
            <p:nvPr/>
          </p:nvSpPr>
          <p:spPr>
            <a:xfrm>
              <a:off x="627159" y="407724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Governance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AEC07F-3432-AE81-2E5E-932B38E837B4}"/>
              </a:ext>
            </a:extLst>
          </p:cNvPr>
          <p:cNvGrpSpPr/>
          <p:nvPr/>
        </p:nvGrpSpPr>
        <p:grpSpPr>
          <a:xfrm>
            <a:off x="451023" y="5983447"/>
            <a:ext cx="2372922" cy="461665"/>
            <a:chOff x="121271" y="4617732"/>
            <a:chExt cx="2372922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779504-6739-E227-1A1E-96D35F963F69}"/>
                </a:ext>
              </a:extLst>
            </p:cNvPr>
            <p:cNvSpPr txBox="1"/>
            <p:nvPr/>
          </p:nvSpPr>
          <p:spPr>
            <a:xfrm>
              <a:off x="527088" y="4617732"/>
              <a:ext cx="1967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Formatting</a:t>
              </a:r>
            </a:p>
          </p:txBody>
        </p:sp>
        <p:pic>
          <p:nvPicPr>
            <p:cNvPr id="33" name="Picture 10" descr="Format clear text - User Interface &amp; Gesture Icons">
              <a:extLst>
                <a:ext uri="{FF2B5EF4-FFF2-40B4-BE49-F238E27FC236}">
                  <a16:creationId xmlns:a16="http://schemas.microsoft.com/office/drawing/2014/main" id="{5FED4DD3-FE4B-EABC-75EC-A0DFF41AE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71" y="4715510"/>
              <a:ext cx="300951" cy="30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C37F8A-8D9D-1A88-F790-481640696824}"/>
              </a:ext>
            </a:extLst>
          </p:cNvPr>
          <p:cNvCxnSpPr>
            <a:cxnSpLocks/>
          </p:cNvCxnSpPr>
          <p:nvPr/>
        </p:nvCxnSpPr>
        <p:spPr>
          <a:xfrm flipV="1">
            <a:off x="121921" y="743822"/>
            <a:ext cx="8765601" cy="9368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214FFC-553C-5047-78E8-717CB15DD0E5}"/>
              </a:ext>
            </a:extLst>
          </p:cNvPr>
          <p:cNvSpPr txBox="1"/>
          <p:nvPr/>
        </p:nvSpPr>
        <p:spPr>
          <a:xfrm>
            <a:off x="11740195" y="6396335"/>
            <a:ext cx="39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3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7775B283-6C46-D544-CA46-2D4E9E6F3536}"/>
              </a:ext>
            </a:extLst>
          </p:cNvPr>
          <p:cNvSpPr txBox="1">
            <a:spLocks/>
          </p:cNvSpPr>
          <p:nvPr/>
        </p:nvSpPr>
        <p:spPr>
          <a:xfrm>
            <a:off x="422910" y="1295301"/>
            <a:ext cx="123444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FASTQ</a:t>
            </a:r>
          </a:p>
        </p:txBody>
      </p:sp>
      <p:sp>
        <p:nvSpPr>
          <p:cNvPr id="5" name="Google Shape;101;p1">
            <a:extLst>
              <a:ext uri="{FF2B5EF4-FFF2-40B4-BE49-F238E27FC236}">
                <a16:creationId xmlns:a16="http://schemas.microsoft.com/office/drawing/2014/main" id="{DEAAF618-9C8A-16AE-712E-EEB534447287}"/>
              </a:ext>
            </a:extLst>
          </p:cNvPr>
          <p:cNvSpPr txBox="1">
            <a:spLocks/>
          </p:cNvSpPr>
          <p:nvPr/>
        </p:nvSpPr>
        <p:spPr>
          <a:xfrm>
            <a:off x="422910" y="4098351"/>
            <a:ext cx="198120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SAM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/</a:t>
            </a:r>
            <a:r>
              <a:rPr lang="en-US" sz="2800" b="1" dirty="0">
                <a:solidFill>
                  <a:srgbClr val="CC3399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BAM</a:t>
            </a:r>
          </a:p>
        </p:txBody>
      </p:sp>
      <p:sp>
        <p:nvSpPr>
          <p:cNvPr id="7" name="Google Shape;101;p1">
            <a:extLst>
              <a:ext uri="{FF2B5EF4-FFF2-40B4-BE49-F238E27FC236}">
                <a16:creationId xmlns:a16="http://schemas.microsoft.com/office/drawing/2014/main" id="{462D6F14-5C78-21FB-39DC-1BDACD07AE91}"/>
              </a:ext>
            </a:extLst>
          </p:cNvPr>
          <p:cNvSpPr txBox="1">
            <a:spLocks/>
          </p:cNvSpPr>
          <p:nvPr/>
        </p:nvSpPr>
        <p:spPr>
          <a:xfrm>
            <a:off x="422910" y="5641949"/>
            <a:ext cx="914396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VCF</a:t>
            </a:r>
          </a:p>
        </p:txBody>
      </p:sp>
      <p:sp>
        <p:nvSpPr>
          <p:cNvPr id="11" name="Google Shape;101;p1">
            <a:extLst>
              <a:ext uri="{FF2B5EF4-FFF2-40B4-BE49-F238E27FC236}">
                <a16:creationId xmlns:a16="http://schemas.microsoft.com/office/drawing/2014/main" id="{BEA84B03-4F80-BDE8-4632-867A8E7FB440}"/>
              </a:ext>
            </a:extLst>
          </p:cNvPr>
          <p:cNvSpPr txBox="1">
            <a:spLocks/>
          </p:cNvSpPr>
          <p:nvPr/>
        </p:nvSpPr>
        <p:spPr>
          <a:xfrm>
            <a:off x="422910" y="2682869"/>
            <a:ext cx="1371598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FASTA</a:t>
            </a:r>
          </a:p>
        </p:txBody>
      </p:sp>
      <p:sp>
        <p:nvSpPr>
          <p:cNvPr id="13" name="Google Shape;101;p1">
            <a:extLst>
              <a:ext uri="{FF2B5EF4-FFF2-40B4-BE49-F238E27FC236}">
                <a16:creationId xmlns:a16="http://schemas.microsoft.com/office/drawing/2014/main" id="{F7A3DA21-0352-86A3-7534-DED23A2E56A7}"/>
              </a:ext>
            </a:extLst>
          </p:cNvPr>
          <p:cNvSpPr txBox="1">
            <a:spLocks/>
          </p:cNvSpPr>
          <p:nvPr/>
        </p:nvSpPr>
        <p:spPr>
          <a:xfrm>
            <a:off x="2697479" y="1295301"/>
            <a:ext cx="3048002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200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giga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sp>
        <p:nvSpPr>
          <p:cNvPr id="14" name="Google Shape;101;p1">
            <a:extLst>
              <a:ext uri="{FF2B5EF4-FFF2-40B4-BE49-F238E27FC236}">
                <a16:creationId xmlns:a16="http://schemas.microsoft.com/office/drawing/2014/main" id="{E2F4F2EB-29DA-684F-8389-99E1C4E4FFAD}"/>
              </a:ext>
            </a:extLst>
          </p:cNvPr>
          <p:cNvSpPr txBox="1">
            <a:spLocks/>
          </p:cNvSpPr>
          <p:nvPr/>
        </p:nvSpPr>
        <p:spPr>
          <a:xfrm>
            <a:off x="2697479" y="2398454"/>
            <a:ext cx="3048002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800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mega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sp>
        <p:nvSpPr>
          <p:cNvPr id="15" name="Google Shape;101;p1">
            <a:extLst>
              <a:ext uri="{FF2B5EF4-FFF2-40B4-BE49-F238E27FC236}">
                <a16:creationId xmlns:a16="http://schemas.microsoft.com/office/drawing/2014/main" id="{9A32C07C-9044-6943-342D-F0A428518354}"/>
              </a:ext>
            </a:extLst>
          </p:cNvPr>
          <p:cNvSpPr txBox="1">
            <a:spLocks/>
          </p:cNvSpPr>
          <p:nvPr/>
        </p:nvSpPr>
        <p:spPr>
          <a:xfrm>
            <a:off x="2697479" y="3813936"/>
            <a:ext cx="3499106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210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/</a:t>
            </a:r>
            <a:r>
              <a:rPr lang="en-US" sz="2800" dirty="0">
                <a:solidFill>
                  <a:srgbClr val="CC3399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100</a:t>
            </a:r>
            <a:r>
              <a:rPr lang="en-US" sz="2800" dirty="0">
                <a:solidFill>
                  <a:srgbClr val="FF66FF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giga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sp>
        <p:nvSpPr>
          <p:cNvPr id="8" name="Google Shape;101;p1">
            <a:extLst>
              <a:ext uri="{FF2B5EF4-FFF2-40B4-BE49-F238E27FC236}">
                <a16:creationId xmlns:a16="http://schemas.microsoft.com/office/drawing/2014/main" id="{8A32FDDD-5EB1-2D40-20A3-060B07E15D29}"/>
              </a:ext>
            </a:extLst>
          </p:cNvPr>
          <p:cNvSpPr txBox="1">
            <a:spLocks/>
          </p:cNvSpPr>
          <p:nvPr/>
        </p:nvSpPr>
        <p:spPr>
          <a:xfrm>
            <a:off x="2697479" y="5362977"/>
            <a:ext cx="2820671" cy="107709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~ 150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mega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bytes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DDB29-B835-1081-592F-01F4592A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1176735"/>
            <a:ext cx="6096000" cy="4572000"/>
          </a:xfrm>
          <a:prstGeom prst="rect">
            <a:avLst/>
          </a:prstGeom>
        </p:spPr>
      </p:pic>
      <p:sp>
        <p:nvSpPr>
          <p:cNvPr id="6" name="Google Shape;101;p1">
            <a:extLst>
              <a:ext uri="{FF2B5EF4-FFF2-40B4-BE49-F238E27FC236}">
                <a16:creationId xmlns:a16="http://schemas.microsoft.com/office/drawing/2014/main" id="{29DB5BEF-4177-D30C-F134-65C5AC733FE0}"/>
              </a:ext>
            </a:extLst>
          </p:cNvPr>
          <p:cNvSpPr txBox="1">
            <a:spLocks/>
          </p:cNvSpPr>
          <p:nvPr/>
        </p:nvSpPr>
        <p:spPr>
          <a:xfrm>
            <a:off x="10760988" y="6690671"/>
            <a:ext cx="1027251" cy="16732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800" dirty="0">
                <a:latin typeface="+mn-lt"/>
                <a:ea typeface="Corbel"/>
                <a:cs typeface="Corbel"/>
                <a:sym typeface="Corbel"/>
              </a:rPr>
              <a:t>https://nces.ed.gov/</a:t>
            </a:r>
          </a:p>
        </p:txBody>
      </p:sp>
      <p:sp>
        <p:nvSpPr>
          <p:cNvPr id="9" name="Google Shape;140;p24">
            <a:extLst>
              <a:ext uri="{FF2B5EF4-FFF2-40B4-BE49-F238E27FC236}">
                <a16:creationId xmlns:a16="http://schemas.microsoft.com/office/drawing/2014/main" id="{BCE6B662-D95B-9DF1-A63E-9A30F593E143}"/>
              </a:ext>
            </a:extLst>
          </p:cNvPr>
          <p:cNvSpPr txBox="1"/>
          <p:nvPr/>
        </p:nvSpPr>
        <p:spPr>
          <a:xfrm>
            <a:off x="0" y="57173"/>
            <a:ext cx="763583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800" i="0" u="none" strike="noStrike" cap="none" dirty="0">
                <a:latin typeface="KoHo" panose="00000500000000000000" pitchFamily="2" charset="-34"/>
                <a:ea typeface="Corbel"/>
                <a:cs typeface="KoHo" panose="00000500000000000000" pitchFamily="2" charset="-34"/>
                <a:sym typeface="Corbel"/>
              </a:rPr>
              <a:t>Sequence File Format Sizes</a:t>
            </a:r>
            <a:endParaRPr sz="4800" i="0" u="none" strike="noStrike" cap="none" dirty="0">
              <a:latin typeface="KoHo" panose="00000500000000000000" pitchFamily="2" charset="-34"/>
              <a:ea typeface="Corbel"/>
              <a:cs typeface="KoHo" panose="00000500000000000000" pitchFamily="2" charset="-34"/>
              <a:sym typeface="Corbe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616B24-2A58-60D6-0B38-DE6EE54C874B}"/>
              </a:ext>
            </a:extLst>
          </p:cNvPr>
          <p:cNvSpPr txBox="1"/>
          <p:nvPr/>
        </p:nvSpPr>
        <p:spPr>
          <a:xfrm>
            <a:off x="11740195" y="6396335"/>
            <a:ext cx="39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4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2" name="Google Shape;101;p1">
            <a:extLst>
              <a:ext uri="{FF2B5EF4-FFF2-40B4-BE49-F238E27FC236}">
                <a16:creationId xmlns:a16="http://schemas.microsoft.com/office/drawing/2014/main" id="{3FAA7F72-E033-1681-F6A9-0EEBA222B8DC}"/>
              </a:ext>
            </a:extLst>
          </p:cNvPr>
          <p:cNvSpPr txBox="1">
            <a:spLocks/>
          </p:cNvSpPr>
          <p:nvPr/>
        </p:nvSpPr>
        <p:spPr>
          <a:xfrm>
            <a:off x="422910" y="1755750"/>
            <a:ext cx="4385314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(raw sequence output)</a:t>
            </a:r>
          </a:p>
        </p:txBody>
      </p:sp>
      <p:sp>
        <p:nvSpPr>
          <p:cNvPr id="17" name="Google Shape;101;p1">
            <a:extLst>
              <a:ext uri="{FF2B5EF4-FFF2-40B4-BE49-F238E27FC236}">
                <a16:creationId xmlns:a16="http://schemas.microsoft.com/office/drawing/2014/main" id="{16991C56-C261-39ED-B2FE-E190900D89E4}"/>
              </a:ext>
            </a:extLst>
          </p:cNvPr>
          <p:cNvSpPr txBox="1">
            <a:spLocks/>
          </p:cNvSpPr>
          <p:nvPr/>
        </p:nvSpPr>
        <p:spPr>
          <a:xfrm>
            <a:off x="411079" y="3101980"/>
            <a:ext cx="4770121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200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(digital txt representation of genome)</a:t>
            </a:r>
          </a:p>
        </p:txBody>
      </p:sp>
      <p:sp>
        <p:nvSpPr>
          <p:cNvPr id="18" name="Google Shape;101;p1">
            <a:extLst>
              <a:ext uri="{FF2B5EF4-FFF2-40B4-BE49-F238E27FC236}">
                <a16:creationId xmlns:a16="http://schemas.microsoft.com/office/drawing/2014/main" id="{44BCC061-1653-DCD7-9040-A09619F853B8}"/>
              </a:ext>
            </a:extLst>
          </p:cNvPr>
          <p:cNvSpPr txBox="1">
            <a:spLocks/>
          </p:cNvSpPr>
          <p:nvPr/>
        </p:nvSpPr>
        <p:spPr>
          <a:xfrm>
            <a:off x="422910" y="4499736"/>
            <a:ext cx="5095240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(intermediate between FASTA and FASTQ)</a:t>
            </a:r>
          </a:p>
        </p:txBody>
      </p:sp>
      <p:sp>
        <p:nvSpPr>
          <p:cNvPr id="19" name="Google Shape;101;p1">
            <a:extLst>
              <a:ext uri="{FF2B5EF4-FFF2-40B4-BE49-F238E27FC236}">
                <a16:creationId xmlns:a16="http://schemas.microsoft.com/office/drawing/2014/main" id="{A9892360-20E0-8807-8ACE-BD2BC9BEAD49}"/>
              </a:ext>
            </a:extLst>
          </p:cNvPr>
          <p:cNvSpPr txBox="1">
            <a:spLocks/>
          </p:cNvSpPr>
          <p:nvPr/>
        </p:nvSpPr>
        <p:spPr>
          <a:xfrm>
            <a:off x="422910" y="6103057"/>
            <a:ext cx="4770121" cy="5082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  <a:buFont typeface="Corbel"/>
              <a:buNone/>
            </a:pPr>
            <a:r>
              <a:rPr lang="en-US" sz="2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orbel"/>
                <a:sym typeface="Corbel"/>
              </a:rPr>
              <a:t>(just the mutations of an individual)</a:t>
            </a:r>
          </a:p>
        </p:txBody>
      </p:sp>
    </p:spTree>
    <p:extLst>
      <p:ext uri="{BB962C8B-B14F-4D97-AF65-F5344CB8AC3E}">
        <p14:creationId xmlns:p14="http://schemas.microsoft.com/office/powerpoint/2010/main" val="3628252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1" y="1"/>
            <a:ext cx="7124177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Genome Data in Health Care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651540" y="2125876"/>
            <a:ext cx="2973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Storage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1" y="748989"/>
            <a:ext cx="6810785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F23C45-F5C4-0A42-F8A5-EAED3D56C9BF}"/>
              </a:ext>
            </a:extLst>
          </p:cNvPr>
          <p:cNvSpPr txBox="1"/>
          <p:nvPr/>
        </p:nvSpPr>
        <p:spPr>
          <a:xfrm>
            <a:off x="9181200" y="5791041"/>
            <a:ext cx="237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Usage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1694181" y="1188517"/>
            <a:ext cx="4059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b="1" u="sng" dirty="0">
                <a:solidFill>
                  <a:srgbClr val="C00000"/>
                </a:solidFill>
                <a:latin typeface="KoHo" pitchFamily="2" charset="-34"/>
                <a:cs typeface="KoHo" pitchFamily="2" charset="-34"/>
              </a:rPr>
              <a:t>Institution-centric</a:t>
            </a:r>
            <a:endParaRPr lang="en-US" sz="3200" b="1" u="sng" dirty="0">
              <a:solidFill>
                <a:srgbClr val="C00000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493F389-C358-33B7-5156-907969B4A2CA}"/>
              </a:ext>
            </a:extLst>
          </p:cNvPr>
          <p:cNvGrpSpPr/>
          <p:nvPr/>
        </p:nvGrpSpPr>
        <p:grpSpPr>
          <a:xfrm>
            <a:off x="4291438" y="3276361"/>
            <a:ext cx="2973953" cy="2477579"/>
            <a:chOff x="4072240" y="2984827"/>
            <a:chExt cx="2230465" cy="185818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E06B0AE-D885-F294-244C-7D42900932CF}"/>
                </a:ext>
              </a:extLst>
            </p:cNvPr>
            <p:cNvSpPr/>
            <p:nvPr/>
          </p:nvSpPr>
          <p:spPr>
            <a:xfrm>
              <a:off x="4072240" y="2984827"/>
              <a:ext cx="2230465" cy="185818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11" name="Graphic 110" descr="Share with solid fill">
              <a:extLst>
                <a:ext uri="{FF2B5EF4-FFF2-40B4-BE49-F238E27FC236}">
                  <a16:creationId xmlns:a16="http://schemas.microsoft.com/office/drawing/2014/main" id="{774F81E9-796C-70C3-1906-B6002548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0938" y="4023200"/>
              <a:ext cx="574120" cy="574120"/>
            </a:xfrm>
            <a:prstGeom prst="rect">
              <a:avLst/>
            </a:prstGeom>
          </p:spPr>
        </p:pic>
        <p:pic>
          <p:nvPicPr>
            <p:cNvPr id="113" name="Graphic 112" descr="Upload with solid fill">
              <a:extLst>
                <a:ext uri="{FF2B5EF4-FFF2-40B4-BE49-F238E27FC236}">
                  <a16:creationId xmlns:a16="http://schemas.microsoft.com/office/drawing/2014/main" id="{35F2A396-18EF-D4FB-449B-1B4BD14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9097" y="3122428"/>
              <a:ext cx="724162" cy="724162"/>
            </a:xfrm>
            <a:prstGeom prst="rect">
              <a:avLst/>
            </a:prstGeom>
          </p:spPr>
        </p:pic>
        <p:pic>
          <p:nvPicPr>
            <p:cNvPr id="115" name="Graphic 114" descr="Magnifying glass with solid fill">
              <a:extLst>
                <a:ext uri="{FF2B5EF4-FFF2-40B4-BE49-F238E27FC236}">
                  <a16:creationId xmlns:a16="http://schemas.microsoft.com/office/drawing/2014/main" id="{B8DD89E6-80F0-9B70-8811-409575B8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13616" y="3192873"/>
              <a:ext cx="566165" cy="566165"/>
            </a:xfrm>
            <a:prstGeom prst="rect">
              <a:avLst/>
            </a:prstGeom>
          </p:spPr>
        </p:pic>
        <p:pic>
          <p:nvPicPr>
            <p:cNvPr id="117" name="Graphic 116" descr="Lock with solid fill">
              <a:extLst>
                <a:ext uri="{FF2B5EF4-FFF2-40B4-BE49-F238E27FC236}">
                  <a16:creationId xmlns:a16="http://schemas.microsoft.com/office/drawing/2014/main" id="{882A84FB-BBA3-39D0-6897-7A6C9338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04926" y="3981557"/>
              <a:ext cx="639105" cy="639105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7206411-818F-39A8-CBD5-D638F401DC2A}"/>
              </a:ext>
            </a:extLst>
          </p:cNvPr>
          <p:cNvSpPr txBox="1"/>
          <p:nvPr/>
        </p:nvSpPr>
        <p:spPr>
          <a:xfrm>
            <a:off x="4380516" y="2160289"/>
            <a:ext cx="27575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Technological</a:t>
            </a:r>
          </a:p>
          <a:p>
            <a:pPr algn="ctr"/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Infrastructure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E4E4592-D81F-B71F-A61C-25F239949E4F}"/>
              </a:ext>
            </a:extLst>
          </p:cNvPr>
          <p:cNvGrpSpPr/>
          <p:nvPr/>
        </p:nvGrpSpPr>
        <p:grpSpPr>
          <a:xfrm>
            <a:off x="8868057" y="3106750"/>
            <a:ext cx="2973953" cy="2684292"/>
            <a:chOff x="4149141" y="784784"/>
            <a:chExt cx="2230465" cy="201321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73456A8C-5B03-1AA3-3E67-10CEE982AB67}"/>
                </a:ext>
              </a:extLst>
            </p:cNvPr>
            <p:cNvGrpSpPr/>
            <p:nvPr/>
          </p:nvGrpSpPr>
          <p:grpSpPr>
            <a:xfrm>
              <a:off x="4249956" y="897856"/>
              <a:ext cx="2057909" cy="1877899"/>
              <a:chOff x="4155705" y="824447"/>
              <a:chExt cx="2057909" cy="1877899"/>
            </a:xfrm>
          </p:grpSpPr>
          <p:pic>
            <p:nvPicPr>
              <p:cNvPr id="69" name="Graphic 489" descr="Sling outline">
                <a:extLst>
                  <a:ext uri="{FF2B5EF4-FFF2-40B4-BE49-F238E27FC236}">
                    <a16:creationId xmlns:a16="http://schemas.microsoft.com/office/drawing/2014/main" id="{A51A2DE0-CA09-A47C-A79D-6DB01DDC2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155705" y="863544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4" name="Graphic 251" descr="Scientist female outline">
                <a:extLst>
                  <a:ext uri="{FF2B5EF4-FFF2-40B4-BE49-F238E27FC236}">
                    <a16:creationId xmlns:a16="http://schemas.microsoft.com/office/drawing/2014/main" id="{DB9B460D-394A-4ED3-C559-8A7C65409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89505" y="1712037"/>
                <a:ext cx="990309" cy="990309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06E5B0B-F8D4-E98C-7A5D-A5709B439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3305" y="824447"/>
                <a:ext cx="990309" cy="990309"/>
              </a:xfrm>
              <a:prstGeom prst="rect">
                <a:avLst/>
              </a:prstGeom>
            </p:spPr>
          </p:pic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CD10BA7-8D5C-AF3A-A86D-F4885113B3B1}"/>
                </a:ext>
              </a:extLst>
            </p:cNvPr>
            <p:cNvSpPr/>
            <p:nvPr/>
          </p:nvSpPr>
          <p:spPr>
            <a:xfrm>
              <a:off x="4149141" y="784784"/>
              <a:ext cx="2230465" cy="201321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E44138B-1652-46F6-853C-EA700B6C4F2A}"/>
              </a:ext>
            </a:extLst>
          </p:cNvPr>
          <p:cNvGrpSpPr/>
          <p:nvPr/>
        </p:nvGrpSpPr>
        <p:grpSpPr>
          <a:xfrm>
            <a:off x="341860" y="2685402"/>
            <a:ext cx="3701117" cy="3075220"/>
            <a:chOff x="29718" y="1331932"/>
            <a:chExt cx="2775838" cy="230641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3D54D96-FAD4-79E1-1696-EC6BB226A171}"/>
                </a:ext>
              </a:extLst>
            </p:cNvPr>
            <p:cNvSpPr txBox="1"/>
            <p:nvPr/>
          </p:nvSpPr>
          <p:spPr>
            <a:xfrm>
              <a:off x="29718" y="3151740"/>
              <a:ext cx="1049368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Cloud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08A411-8368-BEBC-E669-9DF7362FD98D}"/>
                </a:ext>
              </a:extLst>
            </p:cNvPr>
            <p:cNvSpPr txBox="1"/>
            <p:nvPr/>
          </p:nvSpPr>
          <p:spPr>
            <a:xfrm>
              <a:off x="1572424" y="3151740"/>
              <a:ext cx="123313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On-site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F6607FD-3638-340E-F215-A3FE2EA9B72F}"/>
                </a:ext>
              </a:extLst>
            </p:cNvPr>
            <p:cNvGrpSpPr/>
            <p:nvPr/>
          </p:nvGrpSpPr>
          <p:grpSpPr>
            <a:xfrm>
              <a:off x="29718" y="1331932"/>
              <a:ext cx="2763884" cy="2306415"/>
              <a:chOff x="29718" y="1331932"/>
              <a:chExt cx="2763884" cy="2306415"/>
            </a:xfrm>
          </p:grpSpPr>
          <p:pic>
            <p:nvPicPr>
              <p:cNvPr id="67" name="Graphic 485" descr="Hospital with solid fill">
                <a:extLst>
                  <a:ext uri="{FF2B5EF4-FFF2-40B4-BE49-F238E27FC236}">
                    <a16:creationId xmlns:a16="http://schemas.microsoft.com/office/drawing/2014/main" id="{456BD2E8-7B18-8700-EE85-2AF0737FC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46916" y="1363482"/>
                <a:ext cx="1049367" cy="1049367"/>
              </a:xfrm>
              <a:prstGeom prst="rect">
                <a:avLst/>
              </a:prstGeom>
            </p:spPr>
          </p:pic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DF062B8-2955-DBE0-4ECF-6ED40F1BA057}"/>
                  </a:ext>
                </a:extLst>
              </p:cNvPr>
              <p:cNvGrpSpPr/>
              <p:nvPr/>
            </p:nvGrpSpPr>
            <p:grpSpPr>
              <a:xfrm>
                <a:off x="91440" y="2277440"/>
                <a:ext cx="2592767" cy="991445"/>
                <a:chOff x="91440" y="2277440"/>
                <a:chExt cx="2592767" cy="991445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B6EF0EDD-5D67-3A01-7F63-F17AD0D48DB9}"/>
                    </a:ext>
                  </a:extLst>
                </p:cNvPr>
                <p:cNvGrpSpPr/>
                <p:nvPr/>
              </p:nvGrpSpPr>
              <p:grpSpPr>
                <a:xfrm>
                  <a:off x="91440" y="2415552"/>
                  <a:ext cx="1643142" cy="720407"/>
                  <a:chOff x="152752" y="2395436"/>
                  <a:chExt cx="1643142" cy="720407"/>
                </a:xfrm>
              </p:grpSpPr>
              <p:grpSp>
                <p:nvGrpSpPr>
                  <p:cNvPr id="97" name="Google Shape;177;p26">
                    <a:extLst>
                      <a:ext uri="{FF2B5EF4-FFF2-40B4-BE49-F238E27FC236}">
                        <a16:creationId xmlns:a16="http://schemas.microsoft.com/office/drawing/2014/main" id="{1C75EA2E-AA2D-033C-C919-52EBA0EDE7C3}"/>
                      </a:ext>
                    </a:extLst>
                  </p:cNvPr>
                  <p:cNvGrpSpPr/>
                  <p:nvPr/>
                </p:nvGrpSpPr>
                <p:grpSpPr>
                  <a:xfrm>
                    <a:off x="152752" y="2395436"/>
                    <a:ext cx="900509" cy="720407"/>
                    <a:chOff x="1710838" y="3359778"/>
                    <a:chExt cx="1255835" cy="1004668"/>
                  </a:xfrm>
                </p:grpSpPr>
                <p:pic>
                  <p:nvPicPr>
                    <p:cNvPr id="98" name="Google Shape;178;p26">
                      <a:extLst>
                        <a:ext uri="{FF2B5EF4-FFF2-40B4-BE49-F238E27FC236}">
                          <a16:creationId xmlns:a16="http://schemas.microsoft.com/office/drawing/2014/main" id="{10480E72-FD38-7057-7C7F-D71EA943280A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8">
                      <a:alphaModFix/>
                    </a:blip>
                    <a:srcRect/>
                    <a:stretch/>
                  </p:blipFill>
                  <p:spPr>
                    <a:xfrm>
                      <a:off x="1710838" y="3359778"/>
                      <a:ext cx="1255835" cy="10046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99" name="Google Shape;179;p26" descr="20+ Free Gene Icon &amp; Dna Images - Pixabay">
                      <a:extLst>
                        <a:ext uri="{FF2B5EF4-FFF2-40B4-BE49-F238E27FC236}">
                          <a16:creationId xmlns:a16="http://schemas.microsoft.com/office/drawing/2014/main" id="{5270CB56-4148-B9D7-8215-668258035E51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2005753" y="3748168"/>
                      <a:ext cx="666004" cy="488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5BF7D04-F08A-A641-A61E-FE6627D16259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270" y="2606704"/>
                    <a:ext cx="690624" cy="4385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" sz="3200" dirty="0">
                        <a:solidFill>
                          <a:srgbClr val="161616"/>
                        </a:solidFill>
                        <a:latin typeface="KoHo" pitchFamily="2" charset="-34"/>
                        <a:cs typeface="KoHo" pitchFamily="2" charset="-34"/>
                      </a:rPr>
                      <a:t>&amp;</a:t>
                    </a:r>
                    <a:endParaRPr lang="en-US" sz="3200" dirty="0">
                      <a:solidFill>
                        <a:srgbClr val="161616"/>
                      </a:solidFill>
                      <a:latin typeface="KoHo" pitchFamily="2" charset="-34"/>
                      <a:cs typeface="KoHo" pitchFamily="2" charset="-34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656CE0E-A11A-9F05-AB50-FE0A1D0F00F4}"/>
                    </a:ext>
                  </a:extLst>
                </p:cNvPr>
                <p:cNvGrpSpPr/>
                <p:nvPr/>
              </p:nvGrpSpPr>
              <p:grpSpPr>
                <a:xfrm>
                  <a:off x="1736469" y="2277440"/>
                  <a:ext cx="947738" cy="991445"/>
                  <a:chOff x="3608220" y="2054449"/>
                  <a:chExt cx="947738" cy="991445"/>
                </a:xfrm>
              </p:grpSpPr>
              <p:pic>
                <p:nvPicPr>
                  <p:cNvPr id="103" name="Graphic 102" descr="Database outline">
                    <a:extLst>
                      <a:ext uri="{FF2B5EF4-FFF2-40B4-BE49-F238E27FC236}">
                        <a16:creationId xmlns:a16="http://schemas.microsoft.com/office/drawing/2014/main" id="{EA67CCBA-4CD1-B191-AFF5-61DAF49D51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220" y="2131494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Google Shape;172;p26" descr="20+ Free Gene Icon &amp; Dna Images - Pixabay">
                    <a:extLst>
                      <a:ext uri="{FF2B5EF4-FFF2-40B4-BE49-F238E27FC236}">
                        <a16:creationId xmlns:a16="http://schemas.microsoft.com/office/drawing/2014/main" id="{1F052DAF-B242-2228-9D3E-C27E68E607FD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 rot="2696133">
                    <a:off x="3832171" y="2443971"/>
                    <a:ext cx="482541" cy="3536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A39737D-7EF7-4E8F-7C14-304DAAB86FBF}"/>
                      </a:ext>
                    </a:extLst>
                  </p:cNvPr>
                  <p:cNvGrpSpPr/>
                  <p:nvPr/>
                </p:nvGrpSpPr>
                <p:grpSpPr>
                  <a:xfrm>
                    <a:off x="4049378" y="2054449"/>
                    <a:ext cx="506580" cy="444052"/>
                    <a:chOff x="4722996" y="2176725"/>
                    <a:chExt cx="506580" cy="444052"/>
                  </a:xfrm>
                </p:grpSpPr>
                <p:pic>
                  <p:nvPicPr>
                    <p:cNvPr id="106" name="Graphic 105" descr="Lock with solid fill">
                      <a:extLst>
                        <a:ext uri="{FF2B5EF4-FFF2-40B4-BE49-F238E27FC236}">
                          <a16:creationId xmlns:a16="http://schemas.microsoft.com/office/drawing/2014/main" id="{9731A31C-2D56-F7F9-3A1D-B830642841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2996" y="2176725"/>
                      <a:ext cx="506580" cy="4440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AEDBD9BF-D2AD-803E-FCE1-7D68F11D3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4821" y="2438400"/>
                      <a:ext cx="176463" cy="96253"/>
                    </a:xfrm>
                    <a:prstGeom prst="rect">
                      <a:avLst/>
                    </a:prstGeom>
                    <a:solidFill>
                      <a:schemeClr val="bg1">
                        <a:lumMod val="1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/>
                    </a:p>
                  </p:txBody>
                </p:sp>
              </p:grpSp>
            </p:grpSp>
          </p:grp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891A7E7-4C56-F03B-52A6-495FE5606546}"/>
                  </a:ext>
                </a:extLst>
              </p:cNvPr>
              <p:cNvSpPr/>
              <p:nvPr/>
            </p:nvSpPr>
            <p:spPr>
              <a:xfrm>
                <a:off x="29718" y="1331932"/>
                <a:ext cx="2763884" cy="2306415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33" name="Arc 132">
            <a:extLst>
              <a:ext uri="{FF2B5EF4-FFF2-40B4-BE49-F238E27FC236}">
                <a16:creationId xmlns:a16="http://schemas.microsoft.com/office/drawing/2014/main" id="{7455D4F8-DF4A-16EF-F009-8FA5EC6AB0C8}"/>
              </a:ext>
            </a:extLst>
          </p:cNvPr>
          <p:cNvSpPr/>
          <p:nvPr/>
        </p:nvSpPr>
        <p:spPr>
          <a:xfrm rot="5400000">
            <a:off x="3249330" y="4493626"/>
            <a:ext cx="1837383" cy="1784588"/>
          </a:xfrm>
          <a:prstGeom prst="arc">
            <a:avLst>
              <a:gd name="adj1" fmla="val 18319807"/>
              <a:gd name="adj2" fmla="val 3298868"/>
            </a:avLst>
          </a:prstGeom>
          <a:ln w="38100">
            <a:solidFill>
              <a:srgbClr val="16161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3CF5FA-EBFE-59C4-5A5A-DB59E9A04C8E}"/>
              </a:ext>
            </a:extLst>
          </p:cNvPr>
          <p:cNvSpPr/>
          <p:nvPr/>
        </p:nvSpPr>
        <p:spPr>
          <a:xfrm>
            <a:off x="121921" y="2003336"/>
            <a:ext cx="7504255" cy="4516125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0E3EF6-95C2-45E2-0B45-BFAB3F1CAAE4}"/>
              </a:ext>
            </a:extLst>
          </p:cNvPr>
          <p:cNvGrpSpPr/>
          <p:nvPr/>
        </p:nvGrpSpPr>
        <p:grpSpPr>
          <a:xfrm>
            <a:off x="7237609" y="2023183"/>
            <a:ext cx="1784588" cy="2412172"/>
            <a:chOff x="5428206" y="1517387"/>
            <a:chExt cx="1338441" cy="1809129"/>
          </a:xfrm>
        </p:grpSpPr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FB28ABB5-9CF4-E064-57D5-4682ABCCA7FE}"/>
                </a:ext>
              </a:extLst>
            </p:cNvPr>
            <p:cNvSpPr/>
            <p:nvPr/>
          </p:nvSpPr>
          <p:spPr>
            <a:xfrm rot="16034984">
              <a:off x="5408408" y="1968277"/>
              <a:ext cx="1378037" cy="1338441"/>
            </a:xfrm>
            <a:prstGeom prst="arc">
              <a:avLst>
                <a:gd name="adj1" fmla="val 18319807"/>
                <a:gd name="adj2" fmla="val 3298868"/>
              </a:avLst>
            </a:prstGeom>
            <a:ln w="38100">
              <a:solidFill>
                <a:srgbClr val="16161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C3E170-8132-1F27-1A35-C5882EA78C07}"/>
                </a:ext>
              </a:extLst>
            </p:cNvPr>
            <p:cNvSpPr txBox="1"/>
            <p:nvPr/>
          </p:nvSpPr>
          <p:spPr>
            <a:xfrm>
              <a:off x="5877456" y="1517387"/>
              <a:ext cx="40301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?</a:t>
              </a:r>
              <a:endParaRPr lang="en-US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E84ED7-97CE-6BD4-7D79-5EA5A5B75B5B}"/>
              </a:ext>
            </a:extLst>
          </p:cNvPr>
          <p:cNvSpPr txBox="1"/>
          <p:nvPr/>
        </p:nvSpPr>
        <p:spPr>
          <a:xfrm>
            <a:off x="11740195" y="6396335"/>
            <a:ext cx="39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5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8426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3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1"/>
            <a:ext cx="711447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Scaling Genome Data Usage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 flipV="1">
            <a:off x="121920" y="779701"/>
            <a:ext cx="6888480" cy="4201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9815B4-7ABF-5D8E-902B-4012DBC234D3}"/>
              </a:ext>
            </a:extLst>
          </p:cNvPr>
          <p:cNvSpPr txBox="1"/>
          <p:nvPr/>
        </p:nvSpPr>
        <p:spPr>
          <a:xfrm>
            <a:off x="88054" y="4548329"/>
            <a:ext cx="1087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State-of-the-art for </a:t>
            </a:r>
            <a:r>
              <a:rPr lang="en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clinical</a:t>
            </a: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sharing?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2050" name="Picture 2" descr="What has a FHIR repository ever done for us?”">
            <a:extLst>
              <a:ext uri="{FF2B5EF4-FFF2-40B4-BE49-F238E27FC236}">
                <a16:creationId xmlns:a16="http://schemas.microsoft.com/office/drawing/2014/main" id="{2951E4B4-EFF2-7E41-8D7D-87D0D570A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58" y="1459557"/>
            <a:ext cx="2267609" cy="14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Standardization – OHDSI">
            <a:extLst>
              <a:ext uri="{FF2B5EF4-FFF2-40B4-BE49-F238E27FC236}">
                <a16:creationId xmlns:a16="http://schemas.microsoft.com/office/drawing/2014/main" id="{0B15B73E-0904-E048-DA56-FF36EADD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13" y="2577947"/>
            <a:ext cx="4287748" cy="10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acon Landing Page | ELIXIR">
            <a:extLst>
              <a:ext uri="{FF2B5EF4-FFF2-40B4-BE49-F238E27FC236}">
                <a16:creationId xmlns:a16="http://schemas.microsoft.com/office/drawing/2014/main" id="{D6776984-77EB-CA35-A7B8-99D97727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43" y="779701"/>
            <a:ext cx="2096844" cy="179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0E727-84F3-BAD8-ACDD-B0FBC38AD629}"/>
              </a:ext>
            </a:extLst>
          </p:cNvPr>
          <p:cNvSpPr txBox="1"/>
          <p:nvPr/>
        </p:nvSpPr>
        <p:spPr>
          <a:xfrm>
            <a:off x="88053" y="1345556"/>
            <a:ext cx="4727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Research</a:t>
            </a: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 genomic data sharing initiatives: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CFB53A-24A5-7FBC-6847-9186C8988486}"/>
              </a:ext>
            </a:extLst>
          </p:cNvPr>
          <p:cNvGrpSpPr/>
          <p:nvPr/>
        </p:nvGrpSpPr>
        <p:grpSpPr>
          <a:xfrm>
            <a:off x="425466" y="5533246"/>
            <a:ext cx="9889039" cy="1077218"/>
            <a:chOff x="301170" y="4191705"/>
            <a:chExt cx="7416779" cy="80791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39B7F7-D850-EA27-0753-930E0607B20A}"/>
                </a:ext>
              </a:extLst>
            </p:cNvPr>
            <p:cNvSpPr txBox="1"/>
            <p:nvPr/>
          </p:nvSpPr>
          <p:spPr>
            <a:xfrm>
              <a:off x="301170" y="4191705"/>
              <a:ext cx="3699673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b="1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GDPR (EU) / HIPPA (US) *EU Health Data Spaces*</a:t>
              </a:r>
              <a:endParaRPr lang="en-US" sz="32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6B2D91E-3877-261A-D7E6-443FC47BB0A2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4000843" y="4595661"/>
              <a:ext cx="1841666" cy="8683"/>
            </a:xfrm>
            <a:prstGeom prst="straightConnector1">
              <a:avLst/>
            </a:prstGeom>
            <a:ln w="38100">
              <a:solidFill>
                <a:schemeClr val="bg1">
                  <a:lumMod val="1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014679-22F7-165E-FC60-AAFF4E3A036B}"/>
                </a:ext>
              </a:extLst>
            </p:cNvPr>
            <p:cNvSpPr txBox="1"/>
            <p:nvPr/>
          </p:nvSpPr>
          <p:spPr>
            <a:xfrm>
              <a:off x="5842509" y="4385054"/>
              <a:ext cx="187544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sz="3200" dirty="0">
                  <a:solidFill>
                    <a:srgbClr val="161616"/>
                  </a:solidFill>
                  <a:latin typeface="KoHo" pitchFamily="2" charset="-34"/>
                  <a:cs typeface="KoHo" pitchFamily="2" charset="-34"/>
                </a:rPr>
                <a:t>Not much...</a:t>
              </a:r>
              <a:endPara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D6B2A6-DD0F-2CE5-8724-3860E418FDB8}"/>
              </a:ext>
            </a:extLst>
          </p:cNvPr>
          <p:cNvSpPr txBox="1"/>
          <p:nvPr/>
        </p:nvSpPr>
        <p:spPr>
          <a:xfrm>
            <a:off x="11740195" y="6396335"/>
            <a:ext cx="39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6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87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67E25B-AFC4-89D6-2969-1C9DEB94F881}"/>
              </a:ext>
            </a:extLst>
          </p:cNvPr>
          <p:cNvSpPr txBox="1"/>
          <p:nvPr/>
        </p:nvSpPr>
        <p:spPr>
          <a:xfrm>
            <a:off x="0" y="0"/>
            <a:ext cx="10265664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267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Solid Technology</a:t>
            </a:r>
            <a:endParaRPr lang="en-US" sz="4267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321D9-F81C-B7FD-EE7F-A335BED6ED67}"/>
              </a:ext>
            </a:extLst>
          </p:cNvPr>
          <p:cNvSpPr txBox="1"/>
          <p:nvPr/>
        </p:nvSpPr>
        <p:spPr>
          <a:xfrm>
            <a:off x="623207" y="2505319"/>
            <a:ext cx="10025088" cy="3697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Easier sharing (web-facilitated)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Granular privacy controls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Direct patient data access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Data representation flexibility (RDF)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Possibility of data-linking and querying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04BD40-3132-65FE-5F59-287BC20E5F98}"/>
              </a:ext>
            </a:extLst>
          </p:cNvPr>
          <p:cNvCxnSpPr>
            <a:cxnSpLocks/>
          </p:cNvCxnSpPr>
          <p:nvPr/>
        </p:nvCxnSpPr>
        <p:spPr>
          <a:xfrm>
            <a:off x="121920" y="783901"/>
            <a:ext cx="4073563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0F411D-34BF-00EB-3250-6FDA6DD1F777}"/>
              </a:ext>
            </a:extLst>
          </p:cNvPr>
          <p:cNvSpPr txBox="1"/>
          <p:nvPr/>
        </p:nvSpPr>
        <p:spPr>
          <a:xfrm>
            <a:off x="129368" y="1234353"/>
            <a:ext cx="11012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Wingdings" pitchFamily="2" charset="2"/>
              <a:buChar char="Ø"/>
            </a:pPr>
            <a:r>
              <a:rPr lang="en" sz="32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Does not solve ALL problems, but offers an environment where improvements are possible </a:t>
            </a:r>
            <a:endParaRPr lang="en-US" sz="32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020A67-0501-7649-3056-E7E5EFEC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295" y="1"/>
            <a:ext cx="1514631" cy="1385544"/>
          </a:xfrm>
          <a:prstGeom prst="rect">
            <a:avLst/>
          </a:prstGeom>
        </p:spPr>
      </p:pic>
      <p:sp>
        <p:nvSpPr>
          <p:cNvPr id="4" name="Google Shape;101;p1">
            <a:extLst>
              <a:ext uri="{FF2B5EF4-FFF2-40B4-BE49-F238E27FC236}">
                <a16:creationId xmlns:a16="http://schemas.microsoft.com/office/drawing/2014/main" id="{65FB2C4F-C86F-86E0-9039-CCEC91172E79}"/>
              </a:ext>
            </a:extLst>
          </p:cNvPr>
          <p:cNvSpPr txBox="1">
            <a:spLocks/>
          </p:cNvSpPr>
          <p:nvPr/>
        </p:nvSpPr>
        <p:spPr>
          <a:xfrm>
            <a:off x="10392020" y="6667500"/>
            <a:ext cx="1799980" cy="1905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ts val="8000"/>
            </a:pPr>
            <a:r>
              <a:rPr lang="en-US" sz="800" dirty="0">
                <a:latin typeface="+mn-lt"/>
                <a:ea typeface="Corbel"/>
                <a:cs typeface="Corbel"/>
                <a:sym typeface="Corbel"/>
              </a:rPr>
              <a:t>https://solidproject.org/TR/protocol</a:t>
            </a:r>
          </a:p>
        </p:txBody>
      </p:sp>
    </p:spTree>
    <p:extLst>
      <p:ext uri="{BB962C8B-B14F-4D97-AF65-F5344CB8AC3E}">
        <p14:creationId xmlns:p14="http://schemas.microsoft.com/office/powerpoint/2010/main" val="40214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0" y="86857"/>
            <a:ext cx="6139398" cy="60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orbel"/>
              <a:buNone/>
            </a:pPr>
            <a:r>
              <a:rPr lang="en-US" sz="4200" b="0" i="0" u="none" strike="noStrike" cap="none" dirty="0">
                <a:latin typeface="KoHo" panose="00000500000000000000" pitchFamily="2" charset="-34"/>
                <a:ea typeface="Corbel"/>
                <a:cs typeface="KoHo" panose="00000500000000000000" pitchFamily="2" charset="-34"/>
                <a:sym typeface="Corbel"/>
              </a:rPr>
              <a:t>Research Questions</a:t>
            </a:r>
            <a:endParaRPr sz="4200" b="0" i="0" u="none" strike="noStrike" cap="none" dirty="0">
              <a:latin typeface="KoHo" panose="00000500000000000000" pitchFamily="2" charset="-34"/>
              <a:ea typeface="Corbel"/>
              <a:cs typeface="KoHo" panose="00000500000000000000" pitchFamily="2" charset="-34"/>
              <a:sym typeface="Corbe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B2462C-0E25-B012-0B0E-8FAB6A0ABB14}"/>
              </a:ext>
            </a:extLst>
          </p:cNvPr>
          <p:cNvGrpSpPr/>
          <p:nvPr/>
        </p:nvGrpSpPr>
        <p:grpSpPr>
          <a:xfrm>
            <a:off x="209957" y="882233"/>
            <a:ext cx="784899" cy="755651"/>
            <a:chOff x="5564398" y="4583186"/>
            <a:chExt cx="1262464" cy="1215421"/>
          </a:xfrm>
        </p:grpSpPr>
        <p:pic>
          <p:nvPicPr>
            <p:cNvPr id="172" name="Google Shape;172;p26" descr="20+ Free Gene Icon &amp; Dna Images - Pixaba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5863582" y="5155017"/>
              <a:ext cx="540540" cy="396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D716FF42-A89E-7E14-BD7C-B28BDE697825}"/>
                </a:ext>
              </a:extLst>
            </p:cNvPr>
            <p:cNvSpPr/>
            <p:nvPr/>
          </p:nvSpPr>
          <p:spPr>
            <a:xfrm>
              <a:off x="5564398" y="4862365"/>
              <a:ext cx="1100078" cy="936242"/>
            </a:xfrm>
            <a:prstGeom prst="hexagon">
              <a:avLst/>
            </a:prstGeom>
            <a:noFill/>
            <a:ln w="38100">
              <a:solidFill>
                <a:srgbClr val="161616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778B9D-1A3B-D4EF-C938-4DDD4CF35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4910" y="4583186"/>
              <a:ext cx="571952" cy="523207"/>
            </a:xfrm>
            <a:prstGeom prst="rect">
              <a:avLst/>
            </a:prstGeom>
          </p:spPr>
        </p:pic>
        <p:pic>
          <p:nvPicPr>
            <p:cNvPr id="4" name="Graphic 3" descr="Database outline">
              <a:extLst>
                <a:ext uri="{FF2B5EF4-FFF2-40B4-BE49-F238E27FC236}">
                  <a16:creationId xmlns:a16="http://schemas.microsoft.com/office/drawing/2014/main" id="{D009E298-C327-FFBF-61AA-320D93DCD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36920" y="4925785"/>
              <a:ext cx="828217" cy="82821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664A26-4A9C-3631-B8FF-A353087EA046}"/>
              </a:ext>
            </a:extLst>
          </p:cNvPr>
          <p:cNvSpPr txBox="1"/>
          <p:nvPr/>
        </p:nvSpPr>
        <p:spPr>
          <a:xfrm>
            <a:off x="1177234" y="1100682"/>
            <a:ext cx="80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1. Can Solid be implemented for genomic data storage?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0F9D9-8E8F-BF36-CE08-98FF5D4AB962}"/>
              </a:ext>
            </a:extLst>
          </p:cNvPr>
          <p:cNvSpPr txBox="1"/>
          <p:nvPr/>
        </p:nvSpPr>
        <p:spPr>
          <a:xfrm>
            <a:off x="2046534" y="1751574"/>
            <a:ext cx="970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What is the impact on data policy enforcement?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1B479-446F-2453-4027-C454AF2DAA19}"/>
              </a:ext>
            </a:extLst>
          </p:cNvPr>
          <p:cNvSpPr txBox="1"/>
          <p:nvPr/>
        </p:nvSpPr>
        <p:spPr>
          <a:xfrm>
            <a:off x="1177235" y="3119782"/>
            <a:ext cx="82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2. Can (VCF) genomic data be represented as RDF?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CD2F5-5A13-0A32-85F4-01CFCF91D49E}"/>
              </a:ext>
            </a:extLst>
          </p:cNvPr>
          <p:cNvSpPr txBox="1"/>
          <p:nvPr/>
        </p:nvSpPr>
        <p:spPr>
          <a:xfrm>
            <a:off x="2046534" y="3681845"/>
            <a:ext cx="857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 genomic and other medical data be linked semantically?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CA2A9-EC3F-9F27-E732-A42727C53A35}"/>
              </a:ext>
            </a:extLst>
          </p:cNvPr>
          <p:cNvSpPr txBox="1"/>
          <p:nvPr/>
        </p:nvSpPr>
        <p:spPr>
          <a:xfrm>
            <a:off x="1177235" y="4961381"/>
            <a:ext cx="929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3. Can RDF genomic data be queried in a useful way?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072361-BEA6-FDDD-0FA4-B03F3C78370B}"/>
              </a:ext>
            </a:extLst>
          </p:cNvPr>
          <p:cNvGrpSpPr/>
          <p:nvPr/>
        </p:nvGrpSpPr>
        <p:grpSpPr>
          <a:xfrm>
            <a:off x="1371085" y="1593955"/>
            <a:ext cx="693324" cy="728669"/>
            <a:chOff x="3608220" y="2054449"/>
            <a:chExt cx="947738" cy="991445"/>
          </a:xfrm>
        </p:grpSpPr>
        <p:pic>
          <p:nvPicPr>
            <p:cNvPr id="17" name="Graphic 16" descr="Database outline">
              <a:extLst>
                <a:ext uri="{FF2B5EF4-FFF2-40B4-BE49-F238E27FC236}">
                  <a16:creationId xmlns:a16="http://schemas.microsoft.com/office/drawing/2014/main" id="{912A1F6F-559B-3F3B-31A8-4B5726F1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08220" y="2131494"/>
              <a:ext cx="914400" cy="914400"/>
            </a:xfrm>
            <a:prstGeom prst="rect">
              <a:avLst/>
            </a:prstGeom>
          </p:spPr>
        </p:pic>
        <p:pic>
          <p:nvPicPr>
            <p:cNvPr id="18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FFFA54D0-4B2E-19AD-D210-C8400E3C7E7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696133">
              <a:off x="3832171" y="2443971"/>
              <a:ext cx="482541" cy="353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DDF87F7-95D7-D3AE-2FD2-6368F40E787A}"/>
                </a:ext>
              </a:extLst>
            </p:cNvPr>
            <p:cNvGrpSpPr/>
            <p:nvPr/>
          </p:nvGrpSpPr>
          <p:grpSpPr>
            <a:xfrm>
              <a:off x="4049378" y="2054449"/>
              <a:ext cx="506580" cy="444052"/>
              <a:chOff x="4722996" y="2176725"/>
              <a:chExt cx="506580" cy="444052"/>
            </a:xfrm>
          </p:grpSpPr>
          <p:pic>
            <p:nvPicPr>
              <p:cNvPr id="20" name="Graphic 19" descr="Lock with solid fill">
                <a:extLst>
                  <a:ext uri="{FF2B5EF4-FFF2-40B4-BE49-F238E27FC236}">
                    <a16:creationId xmlns:a16="http://schemas.microsoft.com/office/drawing/2014/main" id="{FC933B87-B6D8-80E6-6AAE-76724ECA3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22996" y="2176725"/>
                <a:ext cx="506580" cy="444052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1867EB-DE42-41E1-4419-E2B2A8400174}"/>
                  </a:ext>
                </a:extLst>
              </p:cNvPr>
              <p:cNvSpPr/>
              <p:nvPr/>
            </p:nvSpPr>
            <p:spPr>
              <a:xfrm>
                <a:off x="4884821" y="2438400"/>
                <a:ext cx="176463" cy="96253"/>
              </a:xfrm>
              <a:prstGeom prst="rect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A14BCA-5CC1-55EB-4DFB-052AAE312CDC}"/>
              </a:ext>
            </a:extLst>
          </p:cNvPr>
          <p:cNvGrpSpPr/>
          <p:nvPr/>
        </p:nvGrpSpPr>
        <p:grpSpPr>
          <a:xfrm>
            <a:off x="122283" y="2657641"/>
            <a:ext cx="858791" cy="1017122"/>
            <a:chOff x="237928" y="2706407"/>
            <a:chExt cx="858791" cy="1017122"/>
          </a:xfrm>
        </p:grpSpPr>
        <p:pic>
          <p:nvPicPr>
            <p:cNvPr id="23" name="Google Shape;172;p26" descr="20+ Free Gene Icon &amp; Dna Images - Pixabay">
              <a:extLst>
                <a:ext uri="{FF2B5EF4-FFF2-40B4-BE49-F238E27FC236}">
                  <a16:creationId xmlns:a16="http://schemas.microsoft.com/office/drawing/2014/main" id="{617E1D04-2F43-93DE-952B-6084959805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341187">
              <a:off x="341279" y="3157168"/>
              <a:ext cx="512295" cy="3754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22548F-F945-B6A9-2E29-97023BFBC5B9}"/>
                </a:ext>
              </a:extLst>
            </p:cNvPr>
            <p:cNvGrpSpPr/>
            <p:nvPr/>
          </p:nvGrpSpPr>
          <p:grpSpPr>
            <a:xfrm>
              <a:off x="237928" y="2706407"/>
              <a:ext cx="858791" cy="1017122"/>
              <a:chOff x="237928" y="2706407"/>
              <a:chExt cx="858791" cy="10171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8BB1C5F-80CD-F739-C9CA-589F74BE1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465" y="2706407"/>
                <a:ext cx="408254" cy="440562"/>
              </a:xfrm>
              <a:prstGeom prst="rect">
                <a:avLst/>
              </a:prstGeom>
            </p:spPr>
          </p:pic>
          <p:pic>
            <p:nvPicPr>
              <p:cNvPr id="24" name="Graphic 23" descr="Database outline">
                <a:extLst>
                  <a:ext uri="{FF2B5EF4-FFF2-40B4-BE49-F238E27FC236}">
                    <a16:creationId xmlns:a16="http://schemas.microsoft.com/office/drawing/2014/main" id="{3043D0E5-CDEE-6722-31E4-E79444875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7928" y="2938588"/>
                <a:ext cx="784941" cy="784941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1D9A80-2849-6914-08E7-F99D0165A15D}"/>
              </a:ext>
            </a:extLst>
          </p:cNvPr>
          <p:cNvGrpSpPr/>
          <p:nvPr/>
        </p:nvGrpSpPr>
        <p:grpSpPr>
          <a:xfrm>
            <a:off x="227910" y="4583024"/>
            <a:ext cx="821311" cy="1113141"/>
            <a:chOff x="227910" y="4617725"/>
            <a:chExt cx="821311" cy="1113141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227910" y="4909555"/>
              <a:ext cx="821311" cy="821311"/>
              <a:chOff x="9655051" y="4279301"/>
              <a:chExt cx="1648365" cy="1648365"/>
            </a:xfrm>
          </p:grpSpPr>
          <p:pic>
            <p:nvPicPr>
              <p:cNvPr id="175" name="Google Shape;175;p26" descr="20+ Free Gene Icon &amp; Dna Images - Pixabay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969846" y="4814995"/>
                <a:ext cx="797935" cy="584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26" descr="Database - Free interface icons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9655051" y="4279301"/>
                <a:ext cx="1648365" cy="1648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AC0384C-4293-04DB-B0BA-2AE44A3D3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5450" y="4617725"/>
              <a:ext cx="408254" cy="440562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FE130F-6550-D140-3218-A6F120F79007}"/>
              </a:ext>
            </a:extLst>
          </p:cNvPr>
          <p:cNvCxnSpPr>
            <a:cxnSpLocks/>
          </p:cNvCxnSpPr>
          <p:nvPr/>
        </p:nvCxnSpPr>
        <p:spPr>
          <a:xfrm>
            <a:off x="122283" y="690742"/>
            <a:ext cx="4538927" cy="0"/>
          </a:xfrm>
          <a:prstGeom prst="line">
            <a:avLst/>
          </a:prstGeom>
          <a:ln>
            <a:solidFill>
              <a:srgbClr val="161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574FA7-8A3F-7D96-AF5E-682279A2DFAB}"/>
              </a:ext>
            </a:extLst>
          </p:cNvPr>
          <p:cNvGrpSpPr/>
          <p:nvPr/>
        </p:nvGrpSpPr>
        <p:grpSpPr>
          <a:xfrm>
            <a:off x="1263318" y="3653595"/>
            <a:ext cx="873362" cy="463060"/>
            <a:chOff x="1263318" y="3653595"/>
            <a:chExt cx="873362" cy="46306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859ED03-8B0C-AC3B-12AF-F178BF1619E5}"/>
                </a:ext>
              </a:extLst>
            </p:cNvPr>
            <p:cNvGrpSpPr/>
            <p:nvPr/>
          </p:nvGrpSpPr>
          <p:grpSpPr>
            <a:xfrm>
              <a:off x="1263318" y="3653595"/>
              <a:ext cx="743249" cy="452927"/>
              <a:chOff x="1077053" y="3608504"/>
              <a:chExt cx="743249" cy="45292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C047AD2-68C6-9A04-7985-618259E331AB}"/>
                  </a:ext>
                </a:extLst>
              </p:cNvPr>
              <p:cNvGrpSpPr/>
              <p:nvPr/>
            </p:nvGrpSpPr>
            <p:grpSpPr>
              <a:xfrm>
                <a:off x="1077053" y="3783010"/>
                <a:ext cx="743249" cy="278421"/>
                <a:chOff x="1077053" y="3783010"/>
                <a:chExt cx="743249" cy="278421"/>
              </a:xfrm>
            </p:grpSpPr>
            <p:pic>
              <p:nvPicPr>
                <p:cNvPr id="31" name="Google Shape;172;p26" descr="20+ Free Gene Icon &amp; Dna Images - Pixabay">
                  <a:extLst>
                    <a:ext uri="{FF2B5EF4-FFF2-40B4-BE49-F238E27FC236}">
                      <a16:creationId xmlns:a16="http://schemas.microsoft.com/office/drawing/2014/main" id="{EA888F6E-CC3A-8DD9-5C17-0DD9A7BCEBD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rot="2696133">
                  <a:off x="1077053" y="3801542"/>
                  <a:ext cx="353006" cy="2598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8AD912D-6633-8CC8-7389-E6ADD94671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672" y="3923968"/>
                  <a:ext cx="221759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10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Google Shape;235;p5">
                  <a:extLst>
                    <a:ext uri="{FF2B5EF4-FFF2-40B4-BE49-F238E27FC236}">
                      <a16:creationId xmlns:a16="http://schemas.microsoft.com/office/drawing/2014/main" id="{B7FFDC3C-004F-C696-80F8-26ACA26B07EE}"/>
                    </a:ext>
                  </a:extLst>
                </p:cNvPr>
                <p:cNvSpPr/>
                <p:nvPr/>
              </p:nvSpPr>
              <p:spPr>
                <a:xfrm>
                  <a:off x="1614033" y="3783010"/>
                  <a:ext cx="206269" cy="253713"/>
                </a:xfrm>
                <a:prstGeom prst="round1Rect">
                  <a:avLst>
                    <a:gd name="adj" fmla="val 16667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600" b="1" dirty="0">
                    <a:latin typeface="Calibri Light" panose="020F0302020204030204" pitchFamily="34" charset="0"/>
                    <a:ea typeface="Calibri Light" panose="020F0302020204030204" pitchFamily="34" charset="0"/>
                    <a:cs typeface="Calibri Light" panose="020F0302020204030204" pitchFamily="34" charset="0"/>
                    <a:sym typeface="Corbel"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D59989-3ECF-BC9B-9887-583512FC0F60}"/>
                  </a:ext>
                </a:extLst>
              </p:cNvPr>
              <p:cNvSpPr txBox="1"/>
              <p:nvPr/>
            </p:nvSpPr>
            <p:spPr>
              <a:xfrm>
                <a:off x="1276353" y="3608504"/>
                <a:ext cx="389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KoHo" panose="00000500000000000000" pitchFamily="2" charset="-34"/>
                    <a:cs typeface="KoHo" panose="00000500000000000000" pitchFamily="2" charset="-34"/>
                  </a:rPr>
                  <a:t>?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DBC2DC-4A88-F074-43D7-DBB4452A2952}"/>
                </a:ext>
              </a:extLst>
            </p:cNvPr>
            <p:cNvSpPr txBox="1"/>
            <p:nvPr/>
          </p:nvSpPr>
          <p:spPr>
            <a:xfrm>
              <a:off x="1747087" y="3778101"/>
              <a:ext cx="3895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KoHo" panose="00000500000000000000" pitchFamily="2" charset="-34"/>
                  <a:cs typeface="KoHo" panose="00000500000000000000" pitchFamily="2" charset="-34"/>
                </a:rPr>
                <a:t>+</a:t>
              </a:r>
            </a:p>
          </p:txBody>
        </p:sp>
      </p:grpSp>
      <p:pic>
        <p:nvPicPr>
          <p:cNvPr id="42" name="Graphic 251" descr="Scientist female outline">
            <a:extLst>
              <a:ext uri="{FF2B5EF4-FFF2-40B4-BE49-F238E27FC236}">
                <a16:creationId xmlns:a16="http://schemas.microsoft.com/office/drawing/2014/main" id="{F433C4DC-98EB-CA80-BFF6-321D00D7F7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6340" y="5496589"/>
            <a:ext cx="567215" cy="56721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E184539-7592-548B-90B2-B7E79404B573}"/>
              </a:ext>
            </a:extLst>
          </p:cNvPr>
          <p:cNvSpPr txBox="1"/>
          <p:nvPr/>
        </p:nvSpPr>
        <p:spPr>
          <a:xfrm>
            <a:off x="2052534" y="5551637"/>
            <a:ext cx="9296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Can this improve genomic data discoverability for researchers?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B8885-974F-3B2F-BAAC-0A2CE62B4E39}"/>
              </a:ext>
            </a:extLst>
          </p:cNvPr>
          <p:cNvSpPr txBox="1"/>
          <p:nvPr/>
        </p:nvSpPr>
        <p:spPr>
          <a:xfrm>
            <a:off x="11740195" y="6396335"/>
            <a:ext cx="392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sz="2400" dirty="0">
                <a:solidFill>
                  <a:srgbClr val="161616"/>
                </a:solidFill>
                <a:latin typeface="KoHo" pitchFamily="2" charset="-34"/>
                <a:cs typeface="KoHo" pitchFamily="2" charset="-34"/>
              </a:rPr>
              <a:t>7</a:t>
            </a:r>
            <a:endParaRPr lang="en-US" sz="2400" dirty="0">
              <a:solidFill>
                <a:srgbClr val="161616"/>
              </a:solidFill>
              <a:latin typeface="KoHo" pitchFamily="2" charset="-34"/>
              <a:cs typeface="KoHo" pitchFamily="2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43" grpId="0"/>
    </p:bldLst>
  </p:timing>
</p:sld>
</file>

<file path=ppt/theme/theme1.xml><?xml version="1.0" encoding="utf-8"?>
<a:theme xmlns:a="http://schemas.openxmlformats.org/drawingml/2006/main" name="VITO_2017">
  <a:themeElements>
    <a:clrScheme name="VITO_2017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34A3DC"/>
      </a:accent1>
      <a:accent2>
        <a:srgbClr val="F58220"/>
      </a:accent2>
      <a:accent3>
        <a:srgbClr val="67AF3E"/>
      </a:accent3>
      <a:accent4>
        <a:srgbClr val="C55E66"/>
      </a:accent4>
      <a:accent5>
        <a:srgbClr val="E5BB29"/>
      </a:accent5>
      <a:accent6>
        <a:srgbClr val="4693A9"/>
      </a:accent6>
      <a:hlink>
        <a:srgbClr val="0000FF"/>
      </a:hlink>
      <a:folHlink>
        <a:srgbClr val="800080"/>
      </a:folHlink>
    </a:clrScheme>
    <a:fontScheme name="Vi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VITO_2017</Template>
  <TotalTime>7076</TotalTime>
  <Words>1751</Words>
  <Application>Microsoft Office PowerPoint</Application>
  <PresentationFormat>Widescreen</PresentationFormat>
  <Paragraphs>312</Paragraphs>
  <Slides>31</Slides>
  <Notes>31</Notes>
  <HiddenSlides>12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Yu Gothic Light</vt:lpstr>
      <vt:lpstr>Calibri Light</vt:lpstr>
      <vt:lpstr>Constantia</vt:lpstr>
      <vt:lpstr>Century Gothic</vt:lpstr>
      <vt:lpstr>Courier New</vt:lpstr>
      <vt:lpstr>Cambria</vt:lpstr>
      <vt:lpstr>Arial</vt:lpstr>
      <vt:lpstr>Corbel</vt:lpstr>
      <vt:lpstr>Wingdings</vt:lpstr>
      <vt:lpstr>KoHo</vt:lpstr>
      <vt:lpstr>Calibri</vt:lpstr>
      <vt:lpstr>Candara</vt:lpstr>
      <vt:lpstr>VITO_2017</vt:lpstr>
      <vt:lpstr>PErsoNal Genome QUery IN healthcare and clinical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Patient-controlled Searchable Personal genome storage </dc:title>
  <dc:creator>Elias Crum</dc:creator>
  <cp:lastModifiedBy>Elias Crum</cp:lastModifiedBy>
  <cp:revision>40</cp:revision>
  <dcterms:created xsi:type="dcterms:W3CDTF">2023-09-18T14:11:56Z</dcterms:created>
  <dcterms:modified xsi:type="dcterms:W3CDTF">2024-05-24T17:47:05Z</dcterms:modified>
</cp:coreProperties>
</file>